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1"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683481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4178898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4008971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5500CB0-CF2D-4F30-960A-597B7527E64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857411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500CB0-CF2D-4F30-960A-597B7527E64D}" type="datetimeFigureOut">
              <a:rPr lang="en-GB" smtClean="0"/>
              <a:t>31/08/2017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99914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5500CB0-CF2D-4F30-960A-597B7527E64D}"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3712130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5500CB0-CF2D-4F30-960A-597B7527E64D}" type="datetimeFigureOut">
              <a:rPr lang="en-GB" smtClean="0"/>
              <a:t>31/08/2017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482951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5500CB0-CF2D-4F30-960A-597B7527E64D}" type="datetimeFigureOut">
              <a:rPr lang="en-GB" smtClean="0"/>
              <a:t>31/08/2017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53015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500CB0-CF2D-4F30-960A-597B7527E64D}" type="datetimeFigureOut">
              <a:rPr lang="en-GB" smtClean="0"/>
              <a:t>31/08/2017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190495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500CB0-CF2D-4F30-960A-597B7527E64D}"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2951082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500CB0-CF2D-4F30-960A-597B7527E64D}" type="datetimeFigureOut">
              <a:rPr lang="en-GB" smtClean="0"/>
              <a:t>31/08/2017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451BA9-B740-4FC4-8AA2-D5D58BBDF78E}" type="slidenum">
              <a:rPr lang="en-GB" smtClean="0"/>
              <a:t>‹#›</a:t>
            </a:fld>
            <a:endParaRPr lang="en-GB"/>
          </a:p>
        </p:txBody>
      </p:sp>
    </p:spTree>
    <p:extLst>
      <p:ext uri="{BB962C8B-B14F-4D97-AF65-F5344CB8AC3E}">
        <p14:creationId xmlns:p14="http://schemas.microsoft.com/office/powerpoint/2010/main" val="9831282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500CB0-CF2D-4F30-960A-597B7527E64D}" type="datetimeFigureOut">
              <a:rPr lang="en-GB" smtClean="0"/>
              <a:t>31/08/2017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451BA9-B740-4FC4-8AA2-D5D58BBDF78E}" type="slidenum">
              <a:rPr lang="en-GB" smtClean="0"/>
              <a:t>‹#›</a:t>
            </a:fld>
            <a:endParaRPr lang="en-GB"/>
          </a:p>
        </p:txBody>
      </p:sp>
    </p:spTree>
    <p:extLst>
      <p:ext uri="{BB962C8B-B14F-4D97-AF65-F5344CB8AC3E}">
        <p14:creationId xmlns:p14="http://schemas.microsoft.com/office/powerpoint/2010/main" val="34020084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1560" y="1268760"/>
            <a:ext cx="7772400" cy="4464496"/>
          </a:xfrm>
          <a:solidFill>
            <a:schemeClr val="bg1"/>
          </a:solidFill>
          <a:effectLst>
            <a:glow rad="63500">
              <a:schemeClr val="accent1">
                <a:satMod val="175000"/>
                <a:alpha val="40000"/>
              </a:schemeClr>
            </a:glow>
          </a:effectLst>
        </p:spPr>
        <p:txBody>
          <a:bodyPr>
            <a:noAutofit/>
          </a:bodyPr>
          <a:lstStyle/>
          <a:p>
            <a:r>
              <a:rPr lang="en-IE" sz="9600" b="1" dirty="0" smtClean="0"/>
              <a:t/>
            </a:r>
            <a:br>
              <a:rPr lang="en-IE" sz="9600" b="1" dirty="0" smtClean="0"/>
            </a:br>
            <a:r>
              <a:rPr lang="en-IE" sz="9600" b="1" dirty="0" smtClean="0"/>
              <a:t>Which </a:t>
            </a:r>
            <a:r>
              <a:rPr lang="en-IE" sz="9600" b="1" dirty="0" smtClean="0"/>
              <a:t>emotis </a:t>
            </a:r>
            <a:r>
              <a:rPr lang="en-IE" sz="9600" b="1" dirty="0"/>
              <a:t>will be popular this year?</a:t>
            </a:r>
            <a:br>
              <a:rPr lang="en-IE" sz="9600" b="1" dirty="0"/>
            </a:br>
            <a:endParaRPr lang="en-IE" sz="9600" b="1" dirty="0"/>
          </a:p>
        </p:txBody>
      </p:sp>
    </p:spTree>
    <p:extLst>
      <p:ext uri="{BB962C8B-B14F-4D97-AF65-F5344CB8AC3E}">
        <p14:creationId xmlns:p14="http://schemas.microsoft.com/office/powerpoint/2010/main" val="628050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7: July</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In many countries, July is the time of the year for holidays. People pack their bags and go to the beach. This month, it isn’t very common to send </a:t>
            </a:r>
            <a:r>
              <a:rPr lang="en-IE" sz="1800" dirty="0" smtClean="0">
                <a:latin typeface="Calibri" panose="020F0502020204030204" pitchFamily="34" charset="0"/>
                <a:cs typeface="Times New Roman" panose="02020603050405020304" pitchFamily="18" charset="0"/>
              </a:rPr>
              <a:t>emotis </a:t>
            </a:r>
            <a:r>
              <a:rPr lang="en-IE" sz="1800" dirty="0">
                <a:latin typeface="Calibri" panose="020F0502020204030204" pitchFamily="34" charset="0"/>
                <a:cs typeface="Times New Roman" panose="02020603050405020304" pitchFamily="18" charset="0"/>
              </a:rPr>
              <a:t>which say that you feel annoyed, sad or angry. If you have an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which expresses these feelings, you must return this card to the central pile</a:t>
            </a:r>
            <a:r>
              <a:rPr lang="en-IE" sz="1800" dirty="0" smtClean="0">
                <a:latin typeface="Calibri" panose="020F0502020204030204" pitchFamily="34" charset="0"/>
                <a:cs typeface="Times New Roman" panose="02020603050405020304" pitchFamily="18" charset="0"/>
              </a:rPr>
              <a:t>. </a:t>
            </a:r>
            <a:r>
              <a:rPr lang="en-IE" sz="1800" dirty="0" smtClean="0"/>
              <a:t>(This </a:t>
            </a:r>
            <a:r>
              <a:rPr lang="en-IE" sz="1800" dirty="0"/>
              <a:t>includes </a:t>
            </a:r>
            <a:r>
              <a:rPr lang="en-IE" sz="1800" dirty="0">
                <a:latin typeface="Calibri" panose="020F0502020204030204" pitchFamily="34" charset="0"/>
                <a:cs typeface="Times New Roman" panose="02020603050405020304" pitchFamily="18" charset="0"/>
              </a:rPr>
              <a:t>Expressionless, Pensive, Rage, Sob, </a:t>
            </a:r>
            <a:r>
              <a:rPr lang="en-IE" sz="1800" dirty="0" err="1">
                <a:latin typeface="Calibri" panose="020F0502020204030204" pitchFamily="34" charset="0"/>
                <a:cs typeface="Times New Roman" panose="02020603050405020304" pitchFamily="18" charset="0"/>
              </a:rPr>
              <a:t>Unamused</a:t>
            </a:r>
            <a:r>
              <a:rPr lang="en-IE" sz="1800" dirty="0">
                <a:latin typeface="Calibri" panose="020F0502020204030204" pitchFamily="34" charset="0"/>
                <a:cs typeface="Times New Roman" panose="02020603050405020304" pitchFamily="18" charset="0"/>
              </a:rPr>
              <a:t>, Weary</a:t>
            </a:r>
            <a:r>
              <a:rPr lang="en-IE" sz="1800" dirty="0" smtClean="0"/>
              <a:t>.)</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Roll the dice to decide which pair can choose first.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91035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8: August</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August is party time! There are many different festivals and parties. London celebrates the Notting Hill Carnival and in the USA, people go to the </a:t>
            </a:r>
            <a:r>
              <a:rPr lang="en-IE" sz="1800" dirty="0" err="1">
                <a:latin typeface="Calibri" panose="020F0502020204030204" pitchFamily="34" charset="0"/>
                <a:cs typeface="Times New Roman" panose="02020603050405020304" pitchFamily="18" charset="0"/>
              </a:rPr>
              <a:t>Lollopalooza</a:t>
            </a:r>
            <a:r>
              <a:rPr lang="en-IE" sz="1800" dirty="0">
                <a:latin typeface="Calibri" panose="020F0502020204030204" pitchFamily="34" charset="0"/>
                <a:cs typeface="Times New Roman" panose="02020603050405020304" pitchFamily="18" charset="0"/>
              </a:rPr>
              <a:t> music festival. People wear colourful clothes and dance. Some people don’t wear many clothes at all! August is not a time to feel embarrassed. If you have an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which is related to feeling embarrassed, you must return the card to the central pile</a:t>
            </a:r>
            <a:r>
              <a:rPr lang="en-IE" sz="1800" dirty="0" smtClean="0">
                <a:latin typeface="Calibri" panose="020F0502020204030204" pitchFamily="34" charset="0"/>
                <a:cs typeface="Times New Roman" panose="02020603050405020304" pitchFamily="18" charset="0"/>
              </a:rPr>
              <a:t>. (T</a:t>
            </a:r>
            <a:r>
              <a:rPr lang="en-IE" sz="1800" dirty="0" smtClean="0"/>
              <a:t>his </a:t>
            </a:r>
            <a:r>
              <a:rPr lang="en-IE" sz="1800" dirty="0"/>
              <a:t>includes </a:t>
            </a:r>
            <a:r>
              <a:rPr lang="en-IE" sz="1800" dirty="0">
                <a:latin typeface="Calibri" panose="020F0502020204030204" pitchFamily="34" charset="0"/>
                <a:cs typeface="Times New Roman" panose="02020603050405020304" pitchFamily="18" charset="0"/>
              </a:rPr>
              <a:t>Blush, Flushed and See no Evil</a:t>
            </a:r>
            <a:r>
              <a:rPr lang="en-IE" sz="1800" dirty="0" smtClean="0"/>
              <a:t>.)</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All pairs decide if you want to buy ONE more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Roll the dice to decide which pair can choose first.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11904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9: September</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In many countries, September is the end of the summer. People go back to work and back to school. It’s a very busy month and people send millions of messages with many different </a:t>
            </a:r>
            <a:r>
              <a:rPr lang="en-IE" sz="1800" dirty="0" smtClean="0">
                <a:latin typeface="Calibri" panose="020F0502020204030204" pitchFamily="34" charset="0"/>
                <a:cs typeface="Times New Roman" panose="02020603050405020304" pitchFamily="18" charset="0"/>
              </a:rPr>
              <a:t>emotis</a:t>
            </a:r>
            <a:r>
              <a:rPr lang="en-IE" sz="1800" dirty="0">
                <a:latin typeface="Calibri" panose="020F0502020204030204" pitchFamily="34" charset="0"/>
                <a:cs typeface="Times New Roman" panose="02020603050405020304" pitchFamily="18" charset="0"/>
              </a:rPr>
              <a:t>.</a:t>
            </a:r>
          </a:p>
          <a:p>
            <a:pPr algn="l"/>
            <a:endParaRPr lang="en-IE" sz="1800" dirty="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22</a:t>
            </a:r>
            <a:r>
              <a:rPr lang="en-IE" sz="1800" baseline="30000" dirty="0">
                <a:latin typeface="Calibri" panose="020F0502020204030204" pitchFamily="34" charset="0"/>
                <a:cs typeface="Times New Roman" panose="02020603050405020304" pitchFamily="18" charset="0"/>
              </a:rPr>
              <a:t>nd</a:t>
            </a:r>
            <a:r>
              <a:rPr lang="en-IE" sz="1800" dirty="0">
                <a:latin typeface="Calibri" panose="020F0502020204030204" pitchFamily="34" charset="0"/>
                <a:cs typeface="Times New Roman" panose="02020603050405020304" pitchFamily="18" charset="0"/>
              </a:rPr>
              <a:t> September is International Car-Free Day. Many people feel very happy about this effort to save the planet. Other people feel angry that they can’t use their car! </a:t>
            </a:r>
          </a:p>
          <a:p>
            <a:pPr algn="l"/>
            <a:endParaRPr lang="en-IE" sz="1800" dirty="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September is a diverse month for </a:t>
            </a:r>
            <a:r>
              <a:rPr lang="en-IE" sz="1800" dirty="0" smtClean="0">
                <a:latin typeface="Calibri" panose="020F0502020204030204" pitchFamily="34" charset="0"/>
                <a:cs typeface="Times New Roman" panose="02020603050405020304" pitchFamily="18" charset="0"/>
              </a:rPr>
              <a:t>emotis</a:t>
            </a:r>
            <a:r>
              <a:rPr lang="en-IE" sz="1800" dirty="0">
                <a:latin typeface="Calibri" panose="020F0502020204030204" pitchFamily="34" charset="0"/>
                <a:cs typeface="Times New Roman" panose="02020603050405020304" pitchFamily="18" charset="0"/>
              </a:rPr>
              <a:t>. Every team wins a new </a:t>
            </a:r>
            <a:r>
              <a:rPr lang="en-IE" sz="1800" dirty="0" smtClean="0">
                <a:latin typeface="Calibri" panose="020F0502020204030204" pitchFamily="34" charset="0"/>
                <a:cs typeface="Times New Roman" panose="02020603050405020304" pitchFamily="18" charset="0"/>
              </a:rPr>
              <a:t>emoti.</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t>One member of each pair must close his/her eyes and select a new card from the central pile.</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58789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10: October</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October is a month for business. People have meetings, make millions of </a:t>
            </a:r>
            <a:r>
              <a:rPr lang="en-IE" sz="1800" dirty="0" err="1">
                <a:latin typeface="Calibri" panose="020F0502020204030204" pitchFamily="34" charset="0"/>
                <a:cs typeface="Times New Roman" panose="02020603050405020304" pitchFamily="18" charset="0"/>
              </a:rPr>
              <a:t>phonecalls</a:t>
            </a:r>
            <a:r>
              <a:rPr lang="en-IE" sz="1800" dirty="0">
                <a:latin typeface="Calibri" panose="020F0502020204030204" pitchFamily="34" charset="0"/>
                <a:cs typeface="Times New Roman" panose="02020603050405020304" pitchFamily="18" charset="0"/>
              </a:rPr>
              <a:t> and send lots of emails. They also send many online messages, some with </a:t>
            </a:r>
            <a:r>
              <a:rPr lang="en-IE" sz="1800" dirty="0" smtClean="0">
                <a:latin typeface="Calibri" panose="020F0502020204030204" pitchFamily="34" charset="0"/>
                <a:cs typeface="Times New Roman" panose="02020603050405020304" pitchFamily="18" charset="0"/>
              </a:rPr>
              <a:t>emotis</a:t>
            </a:r>
            <a:r>
              <a:rPr lang="en-IE" sz="1800" dirty="0">
                <a:latin typeface="Calibri" panose="020F0502020204030204" pitchFamily="34" charset="0"/>
                <a:cs typeface="Times New Roman" panose="02020603050405020304" pitchFamily="18" charset="0"/>
              </a:rPr>
              <a:t>. If you have an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which is related to working or negotiating, you win </a:t>
            </a:r>
            <a:r>
              <a:rPr lang="en-IE" sz="1800" dirty="0"/>
              <a:t>£</a:t>
            </a:r>
            <a:r>
              <a:rPr lang="en-IE" sz="1800" dirty="0">
                <a:latin typeface="Calibri" panose="020F0502020204030204" pitchFamily="34" charset="0"/>
                <a:cs typeface="Times New Roman" panose="02020603050405020304" pitchFamily="18" charset="0"/>
              </a:rPr>
              <a:t>20M.</a:t>
            </a:r>
            <a:r>
              <a:rPr lang="en-IE" sz="1800" dirty="0" smtClean="0"/>
              <a:t> (This </a:t>
            </a:r>
            <a:r>
              <a:rPr lang="en-IE" sz="1800" dirty="0"/>
              <a:t>includes </a:t>
            </a:r>
            <a:r>
              <a:rPr lang="en-IE" sz="1800" dirty="0">
                <a:latin typeface="Calibri" panose="020F0502020204030204" pitchFamily="34" charset="0"/>
                <a:cs typeface="Times New Roman" panose="02020603050405020304" pitchFamily="18" charset="0"/>
              </a:rPr>
              <a:t>Information Desk Person, OK Hand, Thumbs Up</a:t>
            </a:r>
            <a:r>
              <a:rPr lang="en-IE" sz="1800" dirty="0" smtClean="0"/>
              <a:t>.)</a:t>
            </a:r>
            <a:endParaRPr lang="en-IE" sz="1800" dirty="0"/>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£20M to your My Money sheet if you </a:t>
            </a:r>
            <a:r>
              <a:rPr lang="en-IE" sz="1800" dirty="0" smtClean="0">
                <a:latin typeface="Calibri" panose="020F0502020204030204" pitchFamily="34" charset="0"/>
                <a:cs typeface="Times New Roman" panose="02020603050405020304" pitchFamily="18" charset="0"/>
              </a:rPr>
              <a:t>have won it.</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Roll the dice to decide which pair can choose first.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32891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24744"/>
            <a:ext cx="7772400" cy="4968552"/>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11: November</a:t>
            </a:r>
          </a:p>
          <a:p>
            <a:pPr algn="l"/>
            <a:endParaRPr lang="en-IE" sz="1600" dirty="0"/>
          </a:p>
          <a:p>
            <a:pPr algn="l"/>
            <a:r>
              <a:rPr lang="en-IE" sz="1800" b="1" dirty="0">
                <a:latin typeface="Calibri" panose="020F0502020204030204" pitchFamily="34" charset="0"/>
                <a:cs typeface="Times New Roman" panose="02020603050405020304" pitchFamily="18" charset="0"/>
              </a:rPr>
              <a:t>Circumstances: </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In November, people send a lot of funny, sarcastic </a:t>
            </a:r>
            <a:r>
              <a:rPr lang="en-IE" sz="1800" dirty="0" smtClean="0">
                <a:latin typeface="Calibri" panose="020F0502020204030204" pitchFamily="34" charset="0"/>
                <a:cs typeface="Times New Roman" panose="02020603050405020304" pitchFamily="18" charset="0"/>
              </a:rPr>
              <a:t>emotis</a:t>
            </a:r>
            <a:r>
              <a:rPr lang="en-IE" sz="1800" dirty="0">
                <a:latin typeface="Calibri" panose="020F0502020204030204" pitchFamily="34" charset="0"/>
                <a:cs typeface="Times New Roman" panose="02020603050405020304" pitchFamily="18" charset="0"/>
              </a:rPr>
              <a:t>. Why is this? Maybe it’s </a:t>
            </a:r>
            <a:r>
              <a:rPr lang="en-IE" sz="1800" dirty="0" smtClean="0">
                <a:latin typeface="Calibri" panose="020F0502020204030204" pitchFamily="34" charset="0"/>
                <a:cs typeface="Times New Roman" panose="02020603050405020304" pitchFamily="18" charset="0"/>
              </a:rPr>
              <a:t>related to </a:t>
            </a:r>
            <a:r>
              <a:rPr lang="en-IE" sz="1800" dirty="0">
                <a:latin typeface="Calibri" panose="020F0502020204030204" pitchFamily="34" charset="0"/>
                <a:cs typeface="Times New Roman" panose="02020603050405020304" pitchFamily="18" charset="0"/>
              </a:rPr>
              <a:t>an event in the </a:t>
            </a:r>
            <a:r>
              <a:rPr lang="en-IE" sz="1800" dirty="0" smtClean="0">
                <a:latin typeface="Calibri" panose="020F0502020204030204" pitchFamily="34" charset="0"/>
                <a:cs typeface="Times New Roman" panose="02020603050405020304" pitchFamily="18" charset="0"/>
              </a:rPr>
              <a:t>UK. On </a:t>
            </a:r>
            <a:r>
              <a:rPr lang="en-IE" sz="1800" dirty="0">
                <a:latin typeface="Calibri" panose="020F0502020204030204" pitchFamily="34" charset="0"/>
                <a:cs typeface="Times New Roman" panose="02020603050405020304" pitchFamily="18" charset="0"/>
              </a:rPr>
              <a:t>the fifth of November, many people in the UK celebrate Guy Fawkes Night. In the year 1605, Guy Fawkes tried to put an enormous bomb in the UK parliament. These days, people celebrate that the bomb didn’t explode. However, some people think that Guy Fawkes was a hero. These people send a lot of funny, sarcastic messages. If you have an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which is funny or sarcastic, you win </a:t>
            </a:r>
            <a:r>
              <a:rPr lang="en-IE" sz="1800" dirty="0"/>
              <a:t>£</a:t>
            </a:r>
            <a:r>
              <a:rPr lang="en-IE" sz="1800" dirty="0">
                <a:latin typeface="Calibri" panose="020F0502020204030204" pitchFamily="34" charset="0"/>
                <a:cs typeface="Times New Roman" panose="02020603050405020304" pitchFamily="18" charset="0"/>
              </a:rPr>
              <a:t>20M</a:t>
            </a:r>
            <a:r>
              <a:rPr lang="en-IE" sz="1800" dirty="0" smtClean="0">
                <a:latin typeface="Calibri" panose="020F0502020204030204" pitchFamily="34" charset="0"/>
                <a:cs typeface="Times New Roman" panose="02020603050405020304" pitchFamily="18" charset="0"/>
              </a:rPr>
              <a:t>. </a:t>
            </a:r>
            <a:r>
              <a:rPr lang="en-IE" sz="1800" dirty="0">
                <a:latin typeface="Calibri" panose="020F0502020204030204" pitchFamily="34" charset="0"/>
                <a:cs typeface="Times New Roman" panose="02020603050405020304" pitchFamily="18" charset="0"/>
              </a:rPr>
              <a:t>(T</a:t>
            </a:r>
            <a:r>
              <a:rPr lang="en-IE" sz="1800" dirty="0"/>
              <a:t>his includes </a:t>
            </a:r>
            <a:r>
              <a:rPr lang="en-IE" sz="1800" dirty="0">
                <a:latin typeface="Calibri" panose="020F0502020204030204" pitchFamily="34" charset="0"/>
                <a:cs typeface="Times New Roman" panose="02020603050405020304" pitchFamily="18" charset="0"/>
              </a:rPr>
              <a:t>Information Desk Person, Poop, Smirk, Stuck Out Tongue Winking Eye, Wink</a:t>
            </a:r>
            <a:r>
              <a:rPr lang="en-IE" sz="1800" dirty="0" smtClean="0"/>
              <a:t>.)</a:t>
            </a:r>
            <a:endParaRPr lang="en-IE" sz="1800" dirty="0">
              <a:latin typeface="Calibri" panose="020F0502020204030204" pitchFamily="34" charset="0"/>
              <a:cs typeface="Times New Roman" panose="02020603050405020304" pitchFamily="18" charset="0"/>
            </a:endParaRPr>
          </a:p>
          <a:p>
            <a:pPr algn="l"/>
            <a:endParaRPr lang="en-IE" sz="1600" dirty="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Add £20M to your My Money sheet if you have won it.</a:t>
            </a:r>
          </a:p>
          <a:p>
            <a:pPr algn="l"/>
            <a:endParaRPr lang="en-IE" sz="16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Roll the dice to decide which pair can choose first.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7427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12: December </a:t>
            </a:r>
            <a:r>
              <a:rPr lang="en-IE" sz="1800" dirty="0">
                <a:latin typeface="Calibri (body)"/>
              </a:rPr>
              <a:t>(final round)</a:t>
            </a: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Happy Christmas! In many parts of the world, December is the time of year for eating, meeting family and friends and generally feeling good. People send millions of messages with positive </a:t>
            </a:r>
            <a:r>
              <a:rPr lang="en-IE" sz="1800" dirty="0" smtClean="0">
                <a:latin typeface="Calibri" panose="020F0502020204030204" pitchFamily="34" charset="0"/>
                <a:cs typeface="Times New Roman" panose="02020603050405020304" pitchFamily="18" charset="0"/>
              </a:rPr>
              <a:t>emotis </a:t>
            </a:r>
            <a:r>
              <a:rPr lang="en-IE" sz="1800" dirty="0">
                <a:latin typeface="Calibri" panose="020F0502020204030204" pitchFamily="34" charset="0"/>
                <a:cs typeface="Times New Roman" panose="02020603050405020304" pitchFamily="18" charset="0"/>
              </a:rPr>
              <a:t>like Heart, Yum and Joy. This month, it isn’t very popular to send </a:t>
            </a:r>
            <a:r>
              <a:rPr lang="en-IE" sz="1800" dirty="0" smtClean="0">
                <a:latin typeface="Calibri" panose="020F0502020204030204" pitchFamily="34" charset="0"/>
                <a:cs typeface="Times New Roman" panose="02020603050405020304" pitchFamily="18" charset="0"/>
              </a:rPr>
              <a:t>emotis </a:t>
            </a:r>
            <a:r>
              <a:rPr lang="en-IE" sz="1800" dirty="0">
                <a:latin typeface="Calibri" panose="020F0502020204030204" pitchFamily="34" charset="0"/>
                <a:cs typeface="Times New Roman" panose="02020603050405020304" pitchFamily="18" charset="0"/>
              </a:rPr>
              <a:t>which aren’t friendly. If you have an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which has a Friendliness score less than 33, you must return the card to the central </a:t>
            </a:r>
            <a:r>
              <a:rPr lang="en-IE" sz="1800" dirty="0" smtClean="0">
                <a:latin typeface="Calibri" panose="020F0502020204030204" pitchFamily="34" charset="0"/>
                <a:cs typeface="Times New Roman" panose="02020603050405020304" pitchFamily="18" charset="0"/>
              </a:rPr>
              <a:t>pile</a:t>
            </a:r>
            <a:r>
              <a:rPr lang="en-IE" sz="1800" dirty="0">
                <a:latin typeface="Calibri" panose="020F0502020204030204" pitchFamily="34" charset="0"/>
                <a:cs typeface="Times New Roman" panose="02020603050405020304" pitchFamily="18" charset="0"/>
              </a:rPr>
              <a:t> </a:t>
            </a:r>
            <a:r>
              <a:rPr lang="en-IE" sz="1800" dirty="0" smtClean="0"/>
              <a:t>(look </a:t>
            </a:r>
            <a:r>
              <a:rPr lang="en-IE" sz="1800" dirty="0"/>
              <a:t>at the Friendliness score on the card)</a:t>
            </a:r>
            <a:r>
              <a:rPr lang="en-IE" sz="1800" dirty="0" smtClean="0">
                <a:latin typeface="Calibri" panose="020F0502020204030204" pitchFamily="34" charset="0"/>
                <a:cs typeface="Times New Roman" panose="02020603050405020304" pitchFamily="18" charset="0"/>
              </a:rPr>
              <a:t>. </a:t>
            </a:r>
            <a:endParaRPr lang="en-IE" sz="1800" dirty="0">
              <a:latin typeface="Calibri" panose="020F0502020204030204" pitchFamily="34" charset="0"/>
              <a:cs typeface="Times New Roman" panose="02020603050405020304" pitchFamily="18" charset="0"/>
            </a:endParaRPr>
          </a:p>
          <a:p>
            <a:pPr algn="l"/>
            <a:endParaRPr lang="en-IE" sz="1800" dirty="0" smtClean="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t>Count your cards to see which pair has the most.</a:t>
            </a:r>
          </a:p>
          <a:p>
            <a:pPr algn="l"/>
            <a:r>
              <a:rPr lang="en-IE" sz="1800" dirty="0" smtClean="0"/>
              <a:t> </a:t>
            </a:r>
            <a:endParaRPr lang="en-IE" sz="1800" dirty="0"/>
          </a:p>
          <a:p>
            <a:pPr algn="l"/>
            <a:endParaRPr lang="en-IE" sz="1800" dirty="0">
              <a:latin typeface="Calibri (body)"/>
            </a:endParaRPr>
          </a:p>
          <a:p>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50207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IE" sz="1800" dirty="0" smtClean="0"/>
          </a:p>
          <a:p>
            <a:endParaRPr lang="en-IE" sz="1800" dirty="0"/>
          </a:p>
          <a:p>
            <a:endParaRPr lang="en-IE" sz="1800" dirty="0" smtClean="0"/>
          </a:p>
          <a:p>
            <a:r>
              <a:rPr lang="en-IE" sz="1800" dirty="0" smtClean="0">
                <a:latin typeface="+mn-lt"/>
              </a:rPr>
              <a:t>That’s </a:t>
            </a:r>
            <a:r>
              <a:rPr lang="en-IE" sz="1800" dirty="0">
                <a:latin typeface="+mn-lt"/>
              </a:rPr>
              <a:t>the end of the game!</a:t>
            </a:r>
          </a:p>
          <a:p>
            <a:endParaRPr lang="en-IE" sz="1800" dirty="0">
              <a:latin typeface="+mn-lt"/>
            </a:endParaRPr>
          </a:p>
          <a:p>
            <a:endParaRPr lang="en-IE" sz="1800" dirty="0">
              <a:latin typeface="+mn-lt"/>
            </a:endParaRPr>
          </a:p>
          <a:p>
            <a:endParaRPr lang="en-IE" sz="1800" dirty="0">
              <a:latin typeface="+mn-lt"/>
            </a:endParaRPr>
          </a:p>
          <a:p>
            <a:r>
              <a:rPr lang="en-IE" sz="1800" dirty="0" smtClean="0">
                <a:latin typeface="+mn-lt"/>
              </a:rPr>
              <a:t>The </a:t>
            </a:r>
            <a:r>
              <a:rPr lang="en-IE" sz="1800" dirty="0">
                <a:latin typeface="+mn-lt"/>
              </a:rPr>
              <a:t>winners are the team who have the most </a:t>
            </a:r>
            <a:r>
              <a:rPr lang="en-IE" sz="1800" dirty="0" smtClean="0">
                <a:latin typeface="+mn-lt"/>
              </a:rPr>
              <a:t>cards.</a:t>
            </a:r>
            <a:endParaRPr lang="en-IE" sz="1800" dirty="0">
              <a:latin typeface="+mn-lt"/>
            </a:endParaRPr>
          </a:p>
          <a:p>
            <a:pPr algn="l"/>
            <a:r>
              <a:rPr lang="en-IE" sz="1800" dirty="0" smtClean="0"/>
              <a:t> </a:t>
            </a:r>
            <a:endParaRPr lang="en-IE" sz="1800" dirty="0"/>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2275015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49725"/>
            <a:ext cx="7772400" cy="4871563"/>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smtClean="0">
                <a:latin typeface="Calibri (body)"/>
              </a:rPr>
              <a:t>Preparation</a:t>
            </a:r>
          </a:p>
          <a:p>
            <a:pPr algn="l"/>
            <a:endParaRPr lang="en-IE" sz="1600" dirty="0" smtClean="0"/>
          </a:p>
          <a:p>
            <a:pPr algn="l"/>
            <a:r>
              <a:rPr lang="en-IE" sz="1800" b="1" dirty="0" smtClean="0"/>
              <a:t>Information</a:t>
            </a:r>
          </a:p>
          <a:p>
            <a:pPr algn="l"/>
            <a:r>
              <a:rPr lang="en-IE" sz="1800" dirty="0" smtClean="0"/>
              <a:t>You are going to choose, and buy, popular </a:t>
            </a:r>
            <a:r>
              <a:rPr lang="en-IE" sz="1800" dirty="0" smtClean="0"/>
              <a:t>emotis </a:t>
            </a:r>
            <a:r>
              <a:rPr lang="en-IE" sz="1800" dirty="0" smtClean="0"/>
              <a:t>for your publicity agency! The team with the most </a:t>
            </a:r>
            <a:r>
              <a:rPr lang="en-IE" sz="1800" u="sng" dirty="0" smtClean="0"/>
              <a:t>cards</a:t>
            </a:r>
            <a:r>
              <a:rPr lang="en-IE" sz="1800" dirty="0" smtClean="0"/>
              <a:t> at the end (not the most money) wins the game. There are 12 rounds (January to December).</a:t>
            </a:r>
          </a:p>
          <a:p>
            <a:pPr algn="l"/>
            <a:endParaRPr lang="en-IE" sz="1600" dirty="0"/>
          </a:p>
          <a:p>
            <a:pPr algn="l"/>
            <a:r>
              <a:rPr lang="en-IE" sz="1800" b="1" dirty="0" smtClean="0"/>
              <a:t>Instruction</a:t>
            </a:r>
            <a:endParaRPr lang="en-IE" sz="1800" dirty="0" smtClean="0"/>
          </a:p>
          <a:p>
            <a:pPr algn="l"/>
            <a:r>
              <a:rPr lang="en-IE" sz="1800" dirty="0" smtClean="0"/>
              <a:t>Each pair starts with £100M (M=million). Choose </a:t>
            </a:r>
            <a:r>
              <a:rPr lang="en-IE" sz="1800" dirty="0"/>
              <a:t>three </a:t>
            </a:r>
            <a:r>
              <a:rPr lang="en-IE" sz="1800" dirty="0" smtClean="0"/>
              <a:t>emotis </a:t>
            </a:r>
            <a:r>
              <a:rPr lang="en-IE" sz="1800" dirty="0"/>
              <a:t>that you want </a:t>
            </a:r>
            <a:r>
              <a:rPr lang="en-IE" sz="1800" dirty="0" smtClean="0"/>
              <a:t>to buy. Look at the price list, and </a:t>
            </a:r>
            <a:r>
              <a:rPr lang="en-IE" sz="1800" dirty="0"/>
              <a:t>t</a:t>
            </a:r>
            <a:r>
              <a:rPr lang="en-IE" sz="1800" dirty="0" smtClean="0"/>
              <a:t>alk </a:t>
            </a:r>
            <a:r>
              <a:rPr lang="en-IE" sz="1800" dirty="0"/>
              <a:t>to your </a:t>
            </a:r>
            <a:r>
              <a:rPr lang="en-IE" sz="1800" dirty="0" smtClean="0"/>
              <a:t>teammate </a:t>
            </a:r>
            <a:r>
              <a:rPr lang="en-IE" sz="1800" dirty="0"/>
              <a:t>to decide </a:t>
            </a:r>
            <a:r>
              <a:rPr lang="en-IE" sz="1800" dirty="0" smtClean="0"/>
              <a:t>which cards to buy. </a:t>
            </a:r>
            <a:r>
              <a:rPr lang="en-IE" sz="1800" i="1" dirty="0" smtClean="0"/>
              <a:t>Example</a:t>
            </a:r>
            <a:r>
              <a:rPr lang="en-IE" sz="1800" i="1" dirty="0"/>
              <a:t>: The Raised Hands </a:t>
            </a:r>
            <a:r>
              <a:rPr lang="en-IE" sz="1800" i="1" dirty="0" smtClean="0"/>
              <a:t>emoti </a:t>
            </a:r>
            <a:r>
              <a:rPr lang="en-IE" sz="1800" i="1" dirty="0"/>
              <a:t>expresses congratulations. I think it will be popular in January because a lot of people celebrate the New Year. </a:t>
            </a:r>
            <a:endParaRPr lang="en-IE" sz="1800" i="1" dirty="0" smtClean="0"/>
          </a:p>
          <a:p>
            <a:pPr algn="l"/>
            <a:endParaRPr lang="en-IE" sz="1600" i="1" dirty="0"/>
          </a:p>
          <a:p>
            <a:pPr algn="l"/>
            <a:r>
              <a:rPr lang="en-IE" sz="1800" dirty="0"/>
              <a:t>Roll a dice to decide which team is first to </a:t>
            </a:r>
            <a:r>
              <a:rPr lang="en-IE" sz="1800" dirty="0" smtClean="0"/>
              <a:t>choose which three </a:t>
            </a:r>
            <a:r>
              <a:rPr lang="en-IE" sz="1800" dirty="0" smtClean="0"/>
              <a:t>emotis </a:t>
            </a:r>
            <a:r>
              <a:rPr lang="en-IE" sz="1800" dirty="0" smtClean="0"/>
              <a:t>to buy!</a:t>
            </a:r>
          </a:p>
          <a:p>
            <a:pPr algn="l"/>
            <a:endParaRPr lang="en-IE" sz="1600" dirty="0"/>
          </a:p>
          <a:p>
            <a:pPr algn="l"/>
            <a:r>
              <a:rPr lang="en-IE" sz="1800" dirty="0" smtClean="0"/>
              <a:t>Complete your My Money sheet, and put it in front of you so the other players can see how much money you have</a:t>
            </a:r>
            <a:r>
              <a:rPr lang="en-IE" sz="1800" dirty="0"/>
              <a:t>. Put your three cards in front of </a:t>
            </a:r>
            <a:r>
              <a:rPr lang="en-IE" sz="1800" dirty="0" smtClean="0"/>
              <a:t>you, too, </a:t>
            </a:r>
            <a:r>
              <a:rPr lang="en-IE" sz="1800" dirty="0"/>
              <a:t>so that the other players can </a:t>
            </a:r>
            <a:r>
              <a:rPr lang="en-IE" sz="1800" dirty="0" smtClean="0"/>
              <a:t>see your </a:t>
            </a:r>
            <a:r>
              <a:rPr lang="en-IE" sz="1800" dirty="0" smtClean="0"/>
              <a:t>emotis</a:t>
            </a:r>
            <a:r>
              <a:rPr lang="en-IE" sz="1800" dirty="0" smtClean="0"/>
              <a:t>.</a:t>
            </a:r>
            <a:endParaRPr lang="en-IE" sz="1800" dirty="0"/>
          </a:p>
          <a:p>
            <a:pPr algn="l"/>
            <a:endParaRPr lang="en-IE" sz="1800" dirty="0"/>
          </a:p>
          <a:p>
            <a:pPr algn="l"/>
            <a:endParaRPr lang="en-IE" sz="1800" i="1" dirty="0" smtClean="0"/>
          </a:p>
          <a:p>
            <a:pPr algn="l"/>
            <a:endParaRPr lang="en-IE" sz="1800" i="1" dirty="0"/>
          </a:p>
          <a:p>
            <a:pPr algn="l"/>
            <a:endParaRPr lang="en-IE" sz="1800" i="1" dirty="0"/>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spTree>
    <p:extLst>
      <p:ext uri="{BB962C8B-B14F-4D97-AF65-F5344CB8AC3E}">
        <p14:creationId xmlns:p14="http://schemas.microsoft.com/office/powerpoint/2010/main" val="1487492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smtClean="0">
                <a:latin typeface="Calibri (body)"/>
              </a:rPr>
              <a:t>Price list</a:t>
            </a:r>
          </a:p>
          <a:p>
            <a:pPr algn="l"/>
            <a:endParaRPr lang="en-IE" sz="1800" dirty="0" smtClean="0">
              <a:latin typeface="Calibri (body)"/>
            </a:endParaRPr>
          </a:p>
          <a:p>
            <a:pPr algn="l"/>
            <a:endParaRPr lang="en-IE" sz="1800" dirty="0" smtClean="0"/>
          </a:p>
          <a:p>
            <a:pPr algn="l"/>
            <a:endParaRPr lang="en-GB" sz="1800" dirty="0"/>
          </a:p>
          <a:p>
            <a:pPr algn="l"/>
            <a:endParaRPr lang="en-IE" sz="1800" dirty="0"/>
          </a:p>
          <a:p>
            <a:pPr algn="l"/>
            <a:endParaRPr lang="en-IE" sz="1800" i="1" dirty="0" smtClean="0"/>
          </a:p>
          <a:p>
            <a:pPr algn="l"/>
            <a:endParaRPr lang="en-IE" sz="1800" i="1" dirty="0"/>
          </a:p>
          <a:p>
            <a:pPr algn="l"/>
            <a:endParaRPr lang="en-IE" sz="1800" i="1" dirty="0"/>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graphicFrame>
        <p:nvGraphicFramePr>
          <p:cNvPr id="3" name="Table 2"/>
          <p:cNvGraphicFramePr>
            <a:graphicFrameLocks noGrp="1"/>
          </p:cNvGraphicFramePr>
          <p:nvPr>
            <p:extLst>
              <p:ext uri="{D42A27DB-BD31-4B8C-83A1-F6EECF244321}">
                <p14:modId xmlns:p14="http://schemas.microsoft.com/office/powerpoint/2010/main" val="1487748504"/>
              </p:ext>
            </p:extLst>
          </p:nvPr>
        </p:nvGraphicFramePr>
        <p:xfrm>
          <a:off x="827584" y="1697852"/>
          <a:ext cx="2520280" cy="3963396"/>
        </p:xfrm>
        <a:graphic>
          <a:graphicData uri="http://schemas.openxmlformats.org/drawingml/2006/table">
            <a:tbl>
              <a:tblPr firstRow="1">
                <a:tableStyleId>{5C22544A-7EE6-4342-B048-85BDC9FD1C3A}</a:tableStyleId>
              </a:tblPr>
              <a:tblGrid>
                <a:gridCol w="1800200"/>
                <a:gridCol w="720080"/>
              </a:tblGrid>
              <a:tr h="431694">
                <a:tc>
                  <a:txBody>
                    <a:bodyPr/>
                    <a:lstStyle/>
                    <a:p>
                      <a:pPr>
                        <a:lnSpc>
                          <a:spcPct val="150000"/>
                        </a:lnSpc>
                        <a:spcAft>
                          <a:spcPts val="0"/>
                        </a:spcAft>
                      </a:pPr>
                      <a:r>
                        <a:rPr lang="en-IE" sz="1200" b="1" i="1" kern="1200" dirty="0" smtClean="0">
                          <a:solidFill>
                            <a:schemeClr val="dk1"/>
                          </a:solidFill>
                          <a:effectLst/>
                          <a:latin typeface="+mn-lt"/>
                          <a:ea typeface="+mn-ea"/>
                          <a:cs typeface="+mn-cs"/>
                        </a:rPr>
                        <a:t>Name of </a:t>
                      </a:r>
                      <a:r>
                        <a:rPr lang="en-IE" sz="1200" b="1" i="1" kern="1200" dirty="0" smtClean="0">
                          <a:solidFill>
                            <a:schemeClr val="dk1"/>
                          </a:solidFill>
                          <a:effectLst/>
                          <a:latin typeface="+mn-lt"/>
                          <a:ea typeface="+mn-ea"/>
                          <a:cs typeface="+mn-cs"/>
                        </a:rPr>
                        <a:t>emoti</a:t>
                      </a:r>
                      <a:endParaRPr lang="en-GB" sz="1200" dirty="0">
                        <a:effectLst/>
                        <a:latin typeface="Calibri"/>
                        <a:ea typeface="Calibri"/>
                        <a:cs typeface="Times New Roman"/>
                      </a:endParaRPr>
                    </a:p>
                  </a:txBody>
                  <a:tcPr marL="68580" marR="68580" marT="0" marB="0"/>
                </a:tc>
                <a:tc>
                  <a:txBody>
                    <a:bodyPr/>
                    <a:lstStyle/>
                    <a:p>
                      <a:r>
                        <a:rPr lang="en-IE" sz="1000" b="1" i="1" kern="1200" dirty="0" smtClean="0">
                          <a:solidFill>
                            <a:schemeClr val="dk1"/>
                          </a:solidFill>
                          <a:effectLst/>
                          <a:latin typeface="+mn-lt"/>
                          <a:ea typeface="+mn-ea"/>
                          <a:cs typeface="+mn-cs"/>
                        </a:rPr>
                        <a:t>Price (M = million)</a:t>
                      </a:r>
                      <a:endParaRPr lang="en-GB" sz="1000" dirty="0"/>
                    </a:p>
                  </a:txBody>
                  <a:tcPr/>
                </a:tc>
              </a:tr>
              <a:tr h="363350">
                <a:tc>
                  <a:txBody>
                    <a:bodyPr/>
                    <a:lstStyle/>
                    <a:p>
                      <a:pPr>
                        <a:lnSpc>
                          <a:spcPct val="150000"/>
                        </a:lnSpc>
                        <a:spcAft>
                          <a:spcPts val="0"/>
                        </a:spcAft>
                      </a:pPr>
                      <a:r>
                        <a:rPr lang="en-IE" sz="1100" dirty="0">
                          <a:effectLst/>
                          <a:latin typeface="Calibri"/>
                          <a:ea typeface="Calibri"/>
                          <a:cs typeface="Times New Roman"/>
                        </a:rPr>
                        <a:t>Blush</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£20M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Expressionless</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£5M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Flushed</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£10M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Grin</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£20M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Heart</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£40M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Heart Eyes</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£30M</a:t>
                      </a:r>
                      <a:endParaRPr lang="en-GB" sz="1100" dirty="0">
                        <a:effectLst/>
                        <a:latin typeface="Calibri"/>
                        <a:ea typeface="Calibri"/>
                        <a:cs typeface="Times New Roman"/>
                      </a:endParaRPr>
                    </a:p>
                  </a:txBody>
                  <a:tcPr marL="68580" marR="68580" marT="0" marB="0"/>
                </a:tc>
              </a:tr>
              <a:tr h="288032">
                <a:tc>
                  <a:txBody>
                    <a:bodyPr/>
                    <a:lstStyle/>
                    <a:p>
                      <a:pPr>
                        <a:lnSpc>
                          <a:spcPct val="150000"/>
                        </a:lnSpc>
                        <a:spcAft>
                          <a:spcPts val="0"/>
                        </a:spcAft>
                      </a:pPr>
                      <a:r>
                        <a:rPr lang="en-IE" sz="1100">
                          <a:effectLst/>
                          <a:latin typeface="Calibri"/>
                          <a:ea typeface="Calibri"/>
                          <a:cs typeface="Times New Roman"/>
                        </a:rPr>
                        <a:t>Information Desk Person</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£10M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Joy</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£30M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Kissing Heart</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£20M</a:t>
                      </a:r>
                      <a:endParaRPr lang="en-GB" sz="1100" dirty="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Notes</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£5M</a:t>
                      </a:r>
                      <a:endParaRPr lang="en-GB" sz="1100" dirty="0">
                        <a:effectLst/>
                        <a:latin typeface="Calibri"/>
                        <a:ea typeface="Calibri"/>
                        <a:cs typeface="Times New Roman"/>
                      </a:endParaRPr>
                    </a:p>
                  </a:txBody>
                  <a:tcPr marL="68580" marR="6858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686357939"/>
              </p:ext>
            </p:extLst>
          </p:nvPr>
        </p:nvGraphicFramePr>
        <p:xfrm>
          <a:off x="3419872" y="1691345"/>
          <a:ext cx="2448272" cy="3969903"/>
        </p:xfrm>
        <a:graphic>
          <a:graphicData uri="http://schemas.openxmlformats.org/drawingml/2006/table">
            <a:tbl>
              <a:tblPr firstRow="1">
                <a:tableStyleId>{5C22544A-7EE6-4342-B048-85BDC9FD1C3A}</a:tableStyleId>
              </a:tblPr>
              <a:tblGrid>
                <a:gridCol w="1678045"/>
                <a:gridCol w="770227"/>
              </a:tblGrid>
              <a:tr h="429091">
                <a:tc>
                  <a:txBody>
                    <a:bodyPr/>
                    <a:lstStyle/>
                    <a:p>
                      <a:pPr>
                        <a:lnSpc>
                          <a:spcPct val="150000"/>
                        </a:lnSpc>
                        <a:spcAft>
                          <a:spcPts val="0"/>
                        </a:spcAft>
                      </a:pPr>
                      <a:r>
                        <a:rPr lang="en-IE" sz="1200" b="1" i="1" kern="1200" dirty="0" smtClean="0">
                          <a:solidFill>
                            <a:schemeClr val="dk1"/>
                          </a:solidFill>
                          <a:effectLst/>
                          <a:latin typeface="+mn-lt"/>
                          <a:ea typeface="+mn-ea"/>
                          <a:cs typeface="+mn-cs"/>
                        </a:rPr>
                        <a:t>Name of </a:t>
                      </a:r>
                      <a:r>
                        <a:rPr lang="en-IE" sz="1200" b="1" i="1" kern="1200" dirty="0" smtClean="0">
                          <a:solidFill>
                            <a:schemeClr val="dk1"/>
                          </a:solidFill>
                          <a:effectLst/>
                          <a:latin typeface="+mn-lt"/>
                          <a:ea typeface="+mn-ea"/>
                          <a:cs typeface="+mn-cs"/>
                        </a:rPr>
                        <a:t>emoti</a:t>
                      </a:r>
                      <a:endParaRPr lang="en-GB" sz="1200" dirty="0">
                        <a:effectLst/>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000" b="1" i="1" kern="1200" dirty="0" smtClean="0">
                          <a:solidFill>
                            <a:schemeClr val="dk1"/>
                          </a:solidFill>
                          <a:effectLst/>
                          <a:latin typeface="+mn-lt"/>
                          <a:ea typeface="+mn-ea"/>
                          <a:cs typeface="+mn-cs"/>
                        </a:rPr>
                        <a:t>Price (M = million)</a:t>
                      </a:r>
                      <a:endParaRPr lang="en-GB" dirty="0"/>
                    </a:p>
                  </a:txBody>
                  <a:tcPr/>
                </a:tc>
              </a:tr>
              <a:tr h="372460">
                <a:tc>
                  <a:txBody>
                    <a:bodyPr/>
                    <a:lstStyle/>
                    <a:p>
                      <a:pPr>
                        <a:lnSpc>
                          <a:spcPct val="150000"/>
                        </a:lnSpc>
                        <a:spcAft>
                          <a:spcPts val="0"/>
                        </a:spcAft>
                      </a:pPr>
                      <a:r>
                        <a:rPr lang="en-IE" sz="1100" dirty="0">
                          <a:effectLst/>
                          <a:latin typeface="Calibri"/>
                          <a:ea typeface="Calibri"/>
                          <a:cs typeface="Times New Roman"/>
                        </a:rPr>
                        <a:t>OK Hand</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Peace</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Pensive</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Pray</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Rage</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Raised Hands</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£10M</a:t>
                      </a:r>
                      <a:endParaRPr lang="en-GB" sz="1100">
                        <a:effectLst/>
                        <a:latin typeface="Calibri"/>
                        <a:ea typeface="Calibri"/>
                        <a:cs typeface="Times New Roman"/>
                      </a:endParaRPr>
                    </a:p>
                  </a:txBody>
                  <a:tcPr marL="68580" marR="68580" marT="0" marB="0"/>
                </a:tc>
              </a:tr>
              <a:tr h="288032">
                <a:tc>
                  <a:txBody>
                    <a:bodyPr/>
                    <a:lstStyle/>
                    <a:p>
                      <a:pPr>
                        <a:lnSpc>
                          <a:spcPct val="150000"/>
                        </a:lnSpc>
                        <a:spcAft>
                          <a:spcPts val="0"/>
                        </a:spcAft>
                      </a:pPr>
                      <a:r>
                        <a:rPr lang="en-IE" sz="1100">
                          <a:effectLst/>
                          <a:latin typeface="Calibri"/>
                          <a:ea typeface="Calibri"/>
                          <a:cs typeface="Times New Roman"/>
                        </a:rPr>
                        <a:t>Relaxed</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£30M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Poop</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See No Evil</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Smirk</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£20M</a:t>
                      </a:r>
                      <a:endParaRPr lang="en-GB" sz="1100" dirty="0">
                        <a:effectLst/>
                        <a:latin typeface="Calibri"/>
                        <a:ea typeface="Calibri"/>
                        <a:cs typeface="Times New Roman"/>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328152364"/>
              </p:ext>
            </p:extLst>
          </p:nvPr>
        </p:nvGraphicFramePr>
        <p:xfrm>
          <a:off x="5940152" y="1700808"/>
          <a:ext cx="2524418" cy="3960592"/>
        </p:xfrm>
        <a:graphic>
          <a:graphicData uri="http://schemas.openxmlformats.org/drawingml/2006/table">
            <a:tbl>
              <a:tblPr firstRow="1">
                <a:tableStyleId>{5C22544A-7EE6-4342-B048-85BDC9FD1C3A}</a:tableStyleId>
              </a:tblPr>
              <a:tblGrid>
                <a:gridCol w="1760697"/>
                <a:gridCol w="763721"/>
              </a:tblGrid>
              <a:tr h="425629">
                <a:tc>
                  <a:txBody>
                    <a:bodyPr/>
                    <a:lstStyle/>
                    <a:p>
                      <a:pPr>
                        <a:lnSpc>
                          <a:spcPct val="150000"/>
                        </a:lnSpc>
                        <a:spcAft>
                          <a:spcPts val="0"/>
                        </a:spcAft>
                      </a:pPr>
                      <a:r>
                        <a:rPr lang="en-IE" sz="1200" b="1" i="1" kern="1200" dirty="0" smtClean="0">
                          <a:solidFill>
                            <a:schemeClr val="dk1"/>
                          </a:solidFill>
                          <a:effectLst/>
                          <a:latin typeface="+mn-lt"/>
                          <a:ea typeface="+mn-ea"/>
                          <a:cs typeface="+mn-cs"/>
                        </a:rPr>
                        <a:t>Name of </a:t>
                      </a:r>
                      <a:r>
                        <a:rPr lang="en-IE" sz="1200" b="1" i="1" kern="1200" dirty="0" smtClean="0">
                          <a:solidFill>
                            <a:schemeClr val="dk1"/>
                          </a:solidFill>
                          <a:effectLst/>
                          <a:latin typeface="+mn-lt"/>
                          <a:ea typeface="+mn-ea"/>
                          <a:cs typeface="+mn-cs"/>
                        </a:rPr>
                        <a:t>emoti</a:t>
                      </a:r>
                      <a:endParaRPr lang="en-GB" sz="1200" dirty="0">
                        <a:effectLst/>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000" b="1" i="1" kern="1200" dirty="0" smtClean="0">
                          <a:solidFill>
                            <a:schemeClr val="dk1"/>
                          </a:solidFill>
                          <a:effectLst/>
                          <a:latin typeface="+mn-lt"/>
                          <a:ea typeface="+mn-ea"/>
                          <a:cs typeface="+mn-cs"/>
                        </a:rPr>
                        <a:t>Price (M = million)</a:t>
                      </a:r>
                      <a:endParaRPr lang="en-GB" sz="1000" dirty="0"/>
                    </a:p>
                  </a:txBody>
                  <a:tcPr/>
                </a:tc>
              </a:tr>
              <a:tr h="366459">
                <a:tc>
                  <a:txBody>
                    <a:bodyPr/>
                    <a:lstStyle/>
                    <a:p>
                      <a:pPr>
                        <a:lnSpc>
                          <a:spcPct val="150000"/>
                        </a:lnSpc>
                        <a:spcAft>
                          <a:spcPts val="0"/>
                        </a:spcAft>
                      </a:pPr>
                      <a:r>
                        <a:rPr lang="en-IE" sz="1100">
                          <a:effectLst/>
                          <a:latin typeface="Calibri"/>
                          <a:ea typeface="Calibri"/>
                          <a:cs typeface="Times New Roman"/>
                        </a:rPr>
                        <a:t>Sob</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504056">
                <a:tc>
                  <a:txBody>
                    <a:bodyPr/>
                    <a:lstStyle/>
                    <a:p>
                      <a:pPr>
                        <a:lnSpc>
                          <a:spcPct val="150000"/>
                        </a:lnSpc>
                        <a:spcAft>
                          <a:spcPts val="0"/>
                        </a:spcAft>
                      </a:pPr>
                      <a:r>
                        <a:rPr lang="en-IE" sz="1100" dirty="0">
                          <a:effectLst/>
                          <a:latin typeface="Calibri"/>
                          <a:ea typeface="Calibri"/>
                          <a:cs typeface="Times New Roman"/>
                        </a:rPr>
                        <a:t>Stuck-Out Tongue </a:t>
                      </a:r>
                      <a:endParaRPr lang="en-IE" sz="1100" dirty="0" smtClean="0">
                        <a:effectLst/>
                        <a:latin typeface="Calibri"/>
                        <a:ea typeface="Calibri"/>
                        <a:cs typeface="Times New Roman"/>
                      </a:endParaRPr>
                    </a:p>
                    <a:p>
                      <a:pPr>
                        <a:lnSpc>
                          <a:spcPct val="150000"/>
                        </a:lnSpc>
                        <a:spcAft>
                          <a:spcPts val="0"/>
                        </a:spcAft>
                      </a:pPr>
                      <a:r>
                        <a:rPr lang="en-IE" sz="1100" dirty="0" smtClean="0">
                          <a:effectLst/>
                          <a:latin typeface="Calibri"/>
                          <a:ea typeface="Calibri"/>
                          <a:cs typeface="Times New Roman"/>
                        </a:rPr>
                        <a:t>Winking </a:t>
                      </a:r>
                      <a:r>
                        <a:rPr lang="en-IE" sz="1100" dirty="0">
                          <a:effectLst/>
                          <a:latin typeface="Calibri"/>
                          <a:ea typeface="Calibri"/>
                          <a:cs typeface="Times New Roman"/>
                        </a:rPr>
                        <a:t>Eye</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15139">
                <a:tc>
                  <a:txBody>
                    <a:bodyPr/>
                    <a:lstStyle/>
                    <a:p>
                      <a:pPr>
                        <a:lnSpc>
                          <a:spcPct val="150000"/>
                        </a:lnSpc>
                        <a:spcAft>
                          <a:spcPts val="0"/>
                        </a:spcAft>
                      </a:pPr>
                      <a:r>
                        <a:rPr lang="en-IE" sz="1100">
                          <a:effectLst/>
                          <a:latin typeface="Calibri"/>
                          <a:ea typeface="Calibri"/>
                          <a:cs typeface="Times New Roman"/>
                        </a:rPr>
                        <a:t>Sunglasses</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288032">
                <a:tc>
                  <a:txBody>
                    <a:bodyPr/>
                    <a:lstStyle/>
                    <a:p>
                      <a:pPr>
                        <a:lnSpc>
                          <a:spcPct val="150000"/>
                        </a:lnSpc>
                        <a:spcAft>
                          <a:spcPts val="0"/>
                        </a:spcAft>
                      </a:pPr>
                      <a:r>
                        <a:rPr lang="en-IE" sz="1100">
                          <a:effectLst/>
                          <a:latin typeface="Calibri"/>
                          <a:ea typeface="Calibri"/>
                          <a:cs typeface="Times New Roman"/>
                        </a:rPr>
                        <a:t>Thumbs Up</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£10M</a:t>
                      </a:r>
                      <a:endParaRPr lang="en-GB" sz="1100">
                        <a:effectLst/>
                        <a:latin typeface="Calibri"/>
                        <a:ea typeface="Calibri"/>
                        <a:cs typeface="Times New Roman"/>
                      </a:endParaRPr>
                    </a:p>
                  </a:txBody>
                  <a:tcPr marL="68580" marR="68580" marT="0" marB="0"/>
                </a:tc>
              </a:tr>
              <a:tr h="332933">
                <a:tc>
                  <a:txBody>
                    <a:bodyPr/>
                    <a:lstStyle/>
                    <a:p>
                      <a:pPr>
                        <a:lnSpc>
                          <a:spcPct val="150000"/>
                        </a:lnSpc>
                        <a:spcAft>
                          <a:spcPts val="0"/>
                        </a:spcAft>
                      </a:pPr>
                      <a:r>
                        <a:rPr lang="en-IE" sz="1100">
                          <a:effectLst/>
                          <a:latin typeface="Calibri"/>
                          <a:ea typeface="Calibri"/>
                          <a:cs typeface="Times New Roman"/>
                        </a:rPr>
                        <a:t>Eyes</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£5M</a:t>
                      </a:r>
                      <a:endParaRPr lang="en-GB" sz="1100">
                        <a:effectLst/>
                        <a:latin typeface="Calibri"/>
                        <a:ea typeface="Calibri"/>
                        <a:cs typeface="Times New Roman"/>
                      </a:endParaRPr>
                    </a:p>
                  </a:txBody>
                  <a:tcPr marL="68580" marR="68580" marT="0" marB="0"/>
                </a:tc>
              </a:tr>
              <a:tr h="332933">
                <a:tc>
                  <a:txBody>
                    <a:bodyPr/>
                    <a:lstStyle/>
                    <a:p>
                      <a:pPr>
                        <a:lnSpc>
                          <a:spcPct val="150000"/>
                        </a:lnSpc>
                        <a:spcAft>
                          <a:spcPts val="0"/>
                        </a:spcAft>
                      </a:pPr>
                      <a:r>
                        <a:rPr lang="en-IE" sz="1100" dirty="0">
                          <a:effectLst/>
                          <a:latin typeface="Calibri"/>
                          <a:ea typeface="Calibri"/>
                          <a:cs typeface="Times New Roman"/>
                        </a:rPr>
                        <a:t>Two Hearts</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332933">
                <a:tc>
                  <a:txBody>
                    <a:bodyPr/>
                    <a:lstStyle/>
                    <a:p>
                      <a:pPr>
                        <a:lnSpc>
                          <a:spcPct val="150000"/>
                        </a:lnSpc>
                        <a:spcAft>
                          <a:spcPts val="0"/>
                        </a:spcAft>
                      </a:pPr>
                      <a:r>
                        <a:rPr lang="en-IE" sz="1100" dirty="0" err="1">
                          <a:effectLst/>
                          <a:latin typeface="Calibri"/>
                          <a:ea typeface="Calibri"/>
                          <a:cs typeface="Times New Roman"/>
                        </a:rPr>
                        <a:t>Unamused</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£30M</a:t>
                      </a:r>
                      <a:endParaRPr lang="en-GB" sz="1100">
                        <a:effectLst/>
                        <a:latin typeface="Calibri"/>
                        <a:ea typeface="Calibri"/>
                        <a:cs typeface="Times New Roman"/>
                      </a:endParaRPr>
                    </a:p>
                  </a:txBody>
                  <a:tcPr marL="68580" marR="68580" marT="0" marB="0"/>
                </a:tc>
              </a:tr>
              <a:tr h="342398">
                <a:tc>
                  <a:txBody>
                    <a:bodyPr/>
                    <a:lstStyle/>
                    <a:p>
                      <a:pPr>
                        <a:lnSpc>
                          <a:spcPct val="150000"/>
                        </a:lnSpc>
                        <a:spcAft>
                          <a:spcPts val="0"/>
                        </a:spcAft>
                      </a:pPr>
                      <a:r>
                        <a:rPr lang="en-IE" sz="1100">
                          <a:effectLst/>
                          <a:latin typeface="Calibri"/>
                          <a:ea typeface="Calibri"/>
                          <a:cs typeface="Times New Roman"/>
                        </a:rPr>
                        <a:t>Weary</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£20M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dirty="0">
                          <a:effectLst/>
                          <a:latin typeface="Calibri"/>
                          <a:ea typeface="Calibri"/>
                          <a:cs typeface="Times New Roman"/>
                        </a:rPr>
                        <a:t>Wink</a:t>
                      </a:r>
                      <a:endParaRPr lang="en-GB" sz="1100" dirty="0">
                        <a:effectLst/>
                        <a:latin typeface="Calibri"/>
                        <a:ea typeface="Calibri"/>
                        <a:cs typeface="Times New Roman"/>
                      </a:endParaRPr>
                    </a:p>
                  </a:txBody>
                  <a:tcPr marL="68580" marR="68580" marT="0" marB="0"/>
                </a:tc>
                <a:tc>
                  <a:txBody>
                    <a:bodyPr/>
                    <a:lstStyle/>
                    <a:p>
                      <a:pPr>
                        <a:lnSpc>
                          <a:spcPct val="150000"/>
                        </a:lnSpc>
                        <a:spcAft>
                          <a:spcPts val="0"/>
                        </a:spcAft>
                      </a:pPr>
                      <a:r>
                        <a:rPr lang="en-IE" sz="1100">
                          <a:effectLst/>
                          <a:latin typeface="Calibri"/>
                          <a:ea typeface="Calibri"/>
                          <a:cs typeface="Times New Roman"/>
                        </a:rPr>
                        <a:t>£10M</a:t>
                      </a:r>
                      <a:endParaRPr lang="en-GB" sz="1100">
                        <a:effectLst/>
                        <a:latin typeface="Calibri"/>
                        <a:ea typeface="Calibri"/>
                        <a:cs typeface="Times New Roman"/>
                      </a:endParaRPr>
                    </a:p>
                  </a:txBody>
                  <a:tcPr marL="68580" marR="68580" marT="0" marB="0"/>
                </a:tc>
              </a:tr>
              <a:tr h="360040">
                <a:tc>
                  <a:txBody>
                    <a:bodyPr/>
                    <a:lstStyle/>
                    <a:p>
                      <a:pPr>
                        <a:lnSpc>
                          <a:spcPct val="150000"/>
                        </a:lnSpc>
                        <a:spcAft>
                          <a:spcPts val="0"/>
                        </a:spcAft>
                      </a:pPr>
                      <a:r>
                        <a:rPr lang="en-IE" sz="1100">
                          <a:effectLst/>
                          <a:latin typeface="Calibri"/>
                          <a:ea typeface="Calibri"/>
                          <a:cs typeface="Times New Roman"/>
                        </a:rPr>
                        <a:t>Yum</a:t>
                      </a:r>
                      <a:endParaRPr lang="en-GB" sz="1100">
                        <a:effectLst/>
                        <a:latin typeface="Calibri"/>
                        <a:ea typeface="Calibri"/>
                        <a:cs typeface="Times New Roman"/>
                      </a:endParaRPr>
                    </a:p>
                  </a:txBody>
                  <a:tcPr marL="68580" marR="68580" marT="0" marB="0"/>
                </a:tc>
                <a:tc>
                  <a:txBody>
                    <a:bodyPr/>
                    <a:lstStyle/>
                    <a:p>
                      <a:pPr>
                        <a:lnSpc>
                          <a:spcPct val="150000"/>
                        </a:lnSpc>
                        <a:spcAft>
                          <a:spcPts val="0"/>
                        </a:spcAft>
                      </a:pPr>
                      <a:r>
                        <a:rPr lang="en-IE" sz="1100" dirty="0">
                          <a:effectLst/>
                          <a:latin typeface="Calibri"/>
                          <a:ea typeface="Calibri"/>
                          <a:cs typeface="Times New Roman"/>
                        </a:rPr>
                        <a:t>£5M</a:t>
                      </a:r>
                      <a:endParaRPr lang="en-GB"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779349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1: January</a:t>
            </a:r>
            <a:endParaRPr lang="en-IE" sz="1800" dirty="0">
              <a:latin typeface="Calibri (body)"/>
            </a:endParaRPr>
          </a:p>
          <a:p>
            <a:pPr algn="l"/>
            <a:endParaRPr lang="en-IE" sz="1800" dirty="0"/>
          </a:p>
          <a:p>
            <a:pPr algn="l"/>
            <a:r>
              <a:rPr lang="en-IE" sz="1800" b="1" dirty="0" smtClean="0">
                <a:latin typeface="Calibri" panose="020F0502020204030204" pitchFamily="34" charset="0"/>
                <a:cs typeface="Times New Roman" panose="02020603050405020304" pitchFamily="18" charset="0"/>
              </a:rPr>
              <a:t>Circumstances: </a:t>
            </a:r>
            <a:endParaRPr lang="en-IE" sz="1800" b="1" dirty="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Happy New Year! In many countries, the first moments in January are very happy with a lot of celebration. People </a:t>
            </a:r>
            <a:r>
              <a:rPr lang="en-IE" sz="1800" dirty="0" smtClean="0">
                <a:latin typeface="Calibri" panose="020F0502020204030204" pitchFamily="34" charset="0"/>
                <a:cs typeface="Times New Roman" panose="02020603050405020304" pitchFamily="18" charset="0"/>
              </a:rPr>
              <a:t>send </a:t>
            </a:r>
            <a:r>
              <a:rPr lang="en-IE" sz="1800" dirty="0">
                <a:latin typeface="Calibri" panose="020F0502020204030204" pitchFamily="34" charset="0"/>
                <a:cs typeface="Times New Roman" panose="02020603050405020304" pitchFamily="18" charset="0"/>
              </a:rPr>
              <a:t>a lot of messages to say </a:t>
            </a:r>
            <a:r>
              <a:rPr lang="en-IE" sz="1800" dirty="0" smtClean="0">
                <a:latin typeface="Calibri" panose="020F0502020204030204" pitchFamily="34" charset="0"/>
                <a:cs typeface="Times New Roman" panose="02020603050405020304" pitchFamily="18" charset="0"/>
              </a:rPr>
              <a:t>‘Congratulations!’. </a:t>
            </a:r>
            <a:r>
              <a:rPr lang="en-IE" sz="1800" dirty="0">
                <a:latin typeface="Calibri" panose="020F0502020204030204" pitchFamily="34" charset="0"/>
                <a:cs typeface="Times New Roman" panose="02020603050405020304" pitchFamily="18" charset="0"/>
              </a:rPr>
              <a:t>If you have a happy or celebration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you </a:t>
            </a:r>
            <a:r>
              <a:rPr lang="en-IE" sz="1800" dirty="0" smtClean="0">
                <a:latin typeface="Calibri" panose="020F0502020204030204" pitchFamily="34" charset="0"/>
                <a:cs typeface="Times New Roman" panose="02020603050405020304" pitchFamily="18" charset="0"/>
              </a:rPr>
              <a:t>win </a:t>
            </a:r>
            <a:r>
              <a:rPr lang="en-IE" sz="1800" dirty="0">
                <a:latin typeface="Calibri" panose="020F0502020204030204" pitchFamily="34" charset="0"/>
                <a:cs typeface="Times New Roman" panose="02020603050405020304" pitchFamily="18" charset="0"/>
              </a:rPr>
              <a:t>an extra £20M</a:t>
            </a:r>
            <a:r>
              <a:rPr lang="en-IE" sz="1800" dirty="0" smtClean="0">
                <a:latin typeface="Calibri" panose="020F0502020204030204" pitchFamily="34" charset="0"/>
                <a:cs typeface="Times New Roman" panose="02020603050405020304" pitchFamily="18" charset="0"/>
              </a:rPr>
              <a:t>. (This </a:t>
            </a:r>
            <a:r>
              <a:rPr lang="en-IE" sz="1800" dirty="0">
                <a:latin typeface="Calibri" panose="020F0502020204030204" pitchFamily="34" charset="0"/>
                <a:cs typeface="Times New Roman" panose="02020603050405020304" pitchFamily="18" charset="0"/>
              </a:rPr>
              <a:t>includes Grin, Joy, Raised Hands, </a:t>
            </a:r>
            <a:r>
              <a:rPr lang="en-IE" sz="1800" dirty="0" smtClean="0">
                <a:latin typeface="Calibri" panose="020F0502020204030204" pitchFamily="34" charset="0"/>
                <a:cs typeface="Times New Roman" panose="02020603050405020304" pitchFamily="18" charset="0"/>
              </a:rPr>
              <a:t>Stuck-Out </a:t>
            </a:r>
            <a:r>
              <a:rPr lang="en-IE" sz="1800" dirty="0">
                <a:latin typeface="Calibri" panose="020F0502020204030204" pitchFamily="34" charset="0"/>
                <a:cs typeface="Times New Roman" panose="02020603050405020304" pitchFamily="18" charset="0"/>
              </a:rPr>
              <a:t>Tongue Winking Eye.)</a:t>
            </a: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latin typeface="Calibri" panose="020F0502020204030204" pitchFamily="34" charset="0"/>
                <a:cs typeface="Times New Roman" panose="02020603050405020304" pitchFamily="18" charset="0"/>
              </a:rPr>
              <a:t>Add £20M to your My </a:t>
            </a:r>
            <a:r>
              <a:rPr lang="en-IE" sz="1800" dirty="0" smtClean="0">
                <a:latin typeface="Calibri" panose="020F0502020204030204" pitchFamily="34" charset="0"/>
                <a:cs typeface="Times New Roman" panose="02020603050405020304" pitchFamily="18" charset="0"/>
              </a:rPr>
              <a:t>Money </a:t>
            </a:r>
            <a:r>
              <a:rPr lang="en-IE" sz="1800" dirty="0">
                <a:latin typeface="Calibri" panose="020F0502020204030204" pitchFamily="34" charset="0"/>
                <a:cs typeface="Times New Roman" panose="02020603050405020304" pitchFamily="18" charset="0"/>
              </a:rPr>
              <a:t>sheet if you have won it. </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216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824536"/>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2: February</a:t>
            </a:r>
            <a:endParaRPr lang="en-IE" sz="1800" dirty="0">
              <a:latin typeface="Calibri (body)"/>
            </a:endParaRPr>
          </a:p>
          <a:p>
            <a:pPr algn="l"/>
            <a:endParaRPr lang="en-IE" sz="1600" dirty="0"/>
          </a:p>
          <a:p>
            <a:pPr algn="l"/>
            <a:r>
              <a:rPr lang="en-IE" sz="1800" b="1" dirty="0">
                <a:latin typeface="Calibri" panose="020F0502020204030204" pitchFamily="34" charset="0"/>
                <a:cs typeface="Times New Roman" panose="02020603050405020304" pitchFamily="18" charset="0"/>
              </a:rPr>
              <a:t>Circumstances: </a:t>
            </a:r>
          </a:p>
          <a:p>
            <a:pPr algn="l"/>
            <a:r>
              <a:rPr lang="en-IE" sz="1800" dirty="0">
                <a:latin typeface="Calibri" panose="020F0502020204030204" pitchFamily="34" charset="0"/>
                <a:cs typeface="Times New Roman" panose="02020603050405020304" pitchFamily="18" charset="0"/>
              </a:rPr>
              <a:t>Everybody knows that February is the month for love. Valentine’s Day is on 14</a:t>
            </a:r>
            <a:r>
              <a:rPr lang="en-IE" sz="1800" baseline="30000" dirty="0">
                <a:latin typeface="Calibri" panose="020F0502020204030204" pitchFamily="34" charset="0"/>
                <a:cs typeface="Times New Roman" panose="02020603050405020304" pitchFamily="18" charset="0"/>
              </a:rPr>
              <a:t>th</a:t>
            </a:r>
            <a:r>
              <a:rPr lang="en-IE" sz="1800" dirty="0">
                <a:latin typeface="Calibri" panose="020F0502020204030204" pitchFamily="34" charset="0"/>
                <a:cs typeface="Times New Roman" panose="02020603050405020304" pitchFamily="18" charset="0"/>
              </a:rPr>
              <a:t> February and people </a:t>
            </a:r>
            <a:r>
              <a:rPr lang="en-IE" sz="1800" dirty="0" smtClean="0">
                <a:latin typeface="Calibri" panose="020F0502020204030204" pitchFamily="34" charset="0"/>
                <a:cs typeface="Times New Roman" panose="02020603050405020304" pitchFamily="18" charset="0"/>
              </a:rPr>
              <a:t>send lots </a:t>
            </a:r>
            <a:r>
              <a:rPr lang="en-IE" sz="1800" dirty="0">
                <a:latin typeface="Calibri" panose="020F0502020204030204" pitchFamily="34" charset="0"/>
                <a:cs typeface="Times New Roman" panose="02020603050405020304" pitchFamily="18" charset="0"/>
              </a:rPr>
              <a:t>of romantic messages online. If you have an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with a heart symbol, you </a:t>
            </a:r>
            <a:r>
              <a:rPr lang="en-IE" sz="1800" dirty="0" smtClean="0">
                <a:latin typeface="Calibri" panose="020F0502020204030204" pitchFamily="34" charset="0"/>
                <a:cs typeface="Times New Roman" panose="02020603050405020304" pitchFamily="18" charset="0"/>
              </a:rPr>
              <a:t>win an extra £15M. (This </a:t>
            </a:r>
            <a:r>
              <a:rPr lang="en-IE" sz="1800" dirty="0"/>
              <a:t>includes Heart, Heart Eyes, Kissing Heart, Two Hearts</a:t>
            </a:r>
            <a:r>
              <a:rPr lang="en-IE" sz="1800" dirty="0" smtClean="0"/>
              <a:t>.)</a:t>
            </a:r>
          </a:p>
          <a:p>
            <a:pPr algn="l"/>
            <a:endParaRPr lang="en-IE" sz="1400" dirty="0">
              <a:latin typeface="Calibri" panose="020F0502020204030204" pitchFamily="34" charset="0"/>
              <a:cs typeface="Times New Roman" panose="02020603050405020304" pitchFamily="18" charset="0"/>
            </a:endParaRPr>
          </a:p>
          <a:p>
            <a:pPr algn="l"/>
            <a:r>
              <a:rPr lang="en-IE" sz="1800" dirty="0"/>
              <a:t>However, a lot of people don’t like Valentine’s Day. They think that it is too commercial and false. For this reason, </a:t>
            </a:r>
            <a:r>
              <a:rPr lang="en-IE" sz="1800" dirty="0" smtClean="0"/>
              <a:t>it is </a:t>
            </a:r>
            <a:r>
              <a:rPr lang="en-IE" sz="1800" dirty="0"/>
              <a:t>common to send the Poop </a:t>
            </a:r>
            <a:r>
              <a:rPr lang="en-IE" sz="1800" dirty="0" smtClean="0"/>
              <a:t>emoti! </a:t>
            </a:r>
            <a:r>
              <a:rPr lang="en-IE" sz="1800" dirty="0"/>
              <a:t>If you have the Poop </a:t>
            </a:r>
            <a:r>
              <a:rPr lang="en-IE" sz="1800" dirty="0" smtClean="0"/>
              <a:t>emoti, </a:t>
            </a:r>
            <a:r>
              <a:rPr lang="en-IE" sz="1800" dirty="0"/>
              <a:t>you win an extra £15M.</a:t>
            </a:r>
          </a:p>
          <a:p>
            <a:pPr algn="l"/>
            <a:endParaRPr lang="en-IE" sz="1600" dirty="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Add £15M to your My Money sheet if you have won it.</a:t>
            </a:r>
          </a:p>
          <a:p>
            <a:pPr algn="l"/>
            <a:endParaRPr lang="en-IE" sz="16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pic>
        <p:nvPicPr>
          <p:cNvPr id="3074"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6157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752528"/>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3: March</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In many parts of the world, people are usually very busy in March. In Europe and the USA, the weather is cold and rainy and many people feel stressed. It’s a bad month for </a:t>
            </a:r>
            <a:r>
              <a:rPr lang="en-IE" sz="1800" dirty="0" smtClean="0">
                <a:latin typeface="Calibri" panose="020F0502020204030204" pitchFamily="34" charset="0"/>
                <a:cs typeface="Times New Roman" panose="02020603050405020304" pitchFamily="18" charset="0"/>
              </a:rPr>
              <a:t>emotis </a:t>
            </a:r>
            <a:r>
              <a:rPr lang="en-IE" sz="1800" dirty="0">
                <a:latin typeface="Calibri" panose="020F0502020204030204" pitchFamily="34" charset="0"/>
                <a:cs typeface="Times New Roman" panose="02020603050405020304" pitchFamily="18" charset="0"/>
              </a:rPr>
              <a:t>which express that you are feeling happy or relaxed. These </a:t>
            </a:r>
            <a:r>
              <a:rPr lang="en-IE" sz="1800" dirty="0" smtClean="0">
                <a:latin typeface="Calibri" panose="020F0502020204030204" pitchFamily="34" charset="0"/>
                <a:cs typeface="Times New Roman" panose="02020603050405020304" pitchFamily="18" charset="0"/>
              </a:rPr>
              <a:t>emotis </a:t>
            </a:r>
            <a:r>
              <a:rPr lang="en-IE" sz="1800" dirty="0">
                <a:latin typeface="Calibri" panose="020F0502020204030204" pitchFamily="34" charset="0"/>
                <a:cs typeface="Times New Roman" panose="02020603050405020304" pitchFamily="18" charset="0"/>
              </a:rPr>
              <a:t>are not very popular in March.</a:t>
            </a:r>
          </a:p>
          <a:p>
            <a:pPr algn="l"/>
            <a:endParaRPr lang="en-IE" sz="1400"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If you have an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which means that people are happy or relaxed, you must return this card to the central pile</a:t>
            </a:r>
            <a:r>
              <a:rPr lang="en-IE" sz="1800" dirty="0" smtClean="0">
                <a:latin typeface="Calibri" panose="020F0502020204030204" pitchFamily="34" charset="0"/>
                <a:cs typeface="Times New Roman" panose="02020603050405020304" pitchFamily="18" charset="0"/>
              </a:rPr>
              <a:t>. (T</a:t>
            </a:r>
            <a:r>
              <a:rPr lang="en-IE" sz="1800" dirty="0" smtClean="0"/>
              <a:t>his </a:t>
            </a:r>
            <a:r>
              <a:rPr lang="en-IE" sz="1800" dirty="0"/>
              <a:t>includes </a:t>
            </a:r>
            <a:r>
              <a:rPr lang="en-IE" sz="1800" dirty="0">
                <a:latin typeface="Calibri" panose="020F0502020204030204" pitchFamily="34" charset="0"/>
                <a:cs typeface="Times New Roman" panose="02020603050405020304" pitchFamily="18" charset="0"/>
              </a:rPr>
              <a:t>Grin, Joy, Peace, Raised Hands, Relaxed, </a:t>
            </a:r>
            <a:r>
              <a:rPr lang="en-IE" sz="1800" dirty="0" smtClean="0">
                <a:latin typeface="Calibri" panose="020F0502020204030204" pitchFamily="34" charset="0"/>
                <a:cs typeface="Times New Roman" panose="02020603050405020304" pitchFamily="18" charset="0"/>
              </a:rPr>
              <a:t>Stuck-Out </a:t>
            </a:r>
            <a:r>
              <a:rPr lang="en-IE" sz="1800" dirty="0">
                <a:latin typeface="Calibri" panose="020F0502020204030204" pitchFamily="34" charset="0"/>
                <a:cs typeface="Times New Roman" panose="02020603050405020304" pitchFamily="18" charset="0"/>
              </a:rPr>
              <a:t>Tongue Winking Eye, Sunglasses</a:t>
            </a:r>
            <a:r>
              <a:rPr lang="en-IE" sz="1800" dirty="0" smtClean="0"/>
              <a:t>.)</a:t>
            </a:r>
            <a:endParaRPr lang="en-IE" sz="1800" dirty="0" smtClean="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All pairs decide if you want to buy ONE more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78773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4: April</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People generally feel positive in April. In Europe and the USA, the long winter has finished and the first flowers of Spring arrive. April is a colourful month! It isn’t a very good month for </a:t>
            </a:r>
            <a:r>
              <a:rPr lang="en-IE" sz="1800" dirty="0" smtClean="0">
                <a:latin typeface="Calibri" panose="020F0502020204030204" pitchFamily="34" charset="0"/>
                <a:cs typeface="Times New Roman" panose="02020603050405020304" pitchFamily="18" charset="0"/>
              </a:rPr>
              <a:t>emotis </a:t>
            </a:r>
            <a:r>
              <a:rPr lang="en-IE" sz="1800" dirty="0">
                <a:latin typeface="Calibri" panose="020F0502020204030204" pitchFamily="34" charset="0"/>
                <a:cs typeface="Times New Roman" panose="02020603050405020304" pitchFamily="18" charset="0"/>
              </a:rPr>
              <a:t>which don’t have a lot of colours. If you have an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which has a Colour score less than 5, you must return this card to the central pile</a:t>
            </a:r>
            <a:r>
              <a:rPr lang="en-IE" sz="1800" dirty="0" smtClean="0">
                <a:latin typeface="Calibri" panose="020F0502020204030204" pitchFamily="34" charset="0"/>
                <a:cs typeface="Times New Roman" panose="02020603050405020304" pitchFamily="18" charset="0"/>
              </a:rPr>
              <a:t>. (Look </a:t>
            </a:r>
            <a:r>
              <a:rPr lang="en-IE" sz="1800" dirty="0">
                <a:latin typeface="Calibri" panose="020F0502020204030204" pitchFamily="34" charset="0"/>
                <a:cs typeface="Times New Roman" panose="02020603050405020304" pitchFamily="18" charset="0"/>
              </a:rPr>
              <a:t>at the Colour score on your </a:t>
            </a:r>
            <a:r>
              <a:rPr lang="en-IE" sz="1800" dirty="0" smtClean="0">
                <a:latin typeface="Calibri" panose="020F0502020204030204" pitchFamily="34" charset="0"/>
                <a:cs typeface="Times New Roman" panose="02020603050405020304" pitchFamily="18" charset="0"/>
              </a:rPr>
              <a:t>cards.) </a:t>
            </a:r>
            <a:endParaRPr lang="en-IE" sz="1800" dirty="0">
              <a:latin typeface="Calibri" panose="020F0502020204030204" pitchFamily="34" charset="0"/>
              <a:cs typeface="Times New Roman" panose="02020603050405020304" pitchFamily="18" charset="0"/>
            </a:endParaRPr>
          </a:p>
          <a:p>
            <a:pPr algn="l"/>
            <a:endParaRPr lang="en-IE" sz="1800" b="1" dirty="0" smtClean="0">
              <a:latin typeface="Calibri" panose="020F0502020204030204" pitchFamily="34" charset="0"/>
              <a:cs typeface="Times New Roman" panose="02020603050405020304" pitchFamily="18" charset="0"/>
            </a:endParaRPr>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All pairs decide if you want to buy ONE more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p>
          <a:p>
            <a:pPr algn="l"/>
            <a:endParaRPr lang="en-IE" sz="1800" dirty="0">
              <a:latin typeface="Calibri (body)"/>
            </a:endParaRPr>
          </a:p>
          <a:p>
            <a:pPr algn="l"/>
            <a:endParaRPr lang="en-IE" sz="1800" dirty="0">
              <a:latin typeface="Calibri (body)"/>
            </a:endParaRPr>
          </a:p>
          <a:p>
            <a:r>
              <a:rPr lang="en-IE" sz="9600" b="1" dirty="0" smtClean="0"/>
              <a:t> </a:t>
            </a:r>
            <a:endParaRPr lang="en-IE" sz="9600" b="1" dirty="0"/>
          </a:p>
        </p:txBody>
      </p:sp>
      <p:pic>
        <p:nvPicPr>
          <p:cNvPr id="3" name="Picture 2" descr="C:\Users\rachel.slatter\AppData\Local\Microsoft\Windows\Temporary Internet Files\Content.IE5\X8P0F3LB\20130704-lose-dic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75944" y="0"/>
            <a:ext cx="1568056" cy="1460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444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5: May</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People usually send a lot of messages in May. It’s a busy month! It’s common to send all types of </a:t>
            </a:r>
            <a:r>
              <a:rPr lang="en-IE" sz="1800" dirty="0" smtClean="0">
                <a:latin typeface="Calibri" panose="020F0502020204030204" pitchFamily="34" charset="0"/>
                <a:cs typeface="Times New Roman" panose="02020603050405020304" pitchFamily="18" charset="0"/>
              </a:rPr>
              <a:t>emotis</a:t>
            </a:r>
            <a:r>
              <a:rPr lang="en-IE" sz="1800" dirty="0">
                <a:latin typeface="Calibri" panose="020F0502020204030204" pitchFamily="34" charset="0"/>
                <a:cs typeface="Times New Roman" panose="02020603050405020304" pitchFamily="18" charset="0"/>
              </a:rPr>
              <a:t>. Some people feel happy because the weather is good, some people feel sad because they have pollen allergies. In fact, 21</a:t>
            </a:r>
            <a:r>
              <a:rPr lang="en-IE" sz="1800" baseline="30000" dirty="0">
                <a:latin typeface="Calibri" panose="020F0502020204030204" pitchFamily="34" charset="0"/>
                <a:cs typeface="Times New Roman" panose="02020603050405020304" pitchFamily="18" charset="0"/>
              </a:rPr>
              <a:t>st</a:t>
            </a:r>
            <a:r>
              <a:rPr lang="en-IE" sz="1800" dirty="0">
                <a:latin typeface="Calibri" panose="020F0502020204030204" pitchFamily="34" charset="0"/>
                <a:cs typeface="Times New Roman" panose="02020603050405020304" pitchFamily="18" charset="0"/>
              </a:rPr>
              <a:t> May is the World Day for Cultural Diversity</a:t>
            </a:r>
            <a:r>
              <a:rPr lang="en-IE" sz="1800" dirty="0" smtClean="0">
                <a:latin typeface="Calibri" panose="020F0502020204030204" pitchFamily="34" charset="0"/>
                <a:cs typeface="Times New Roman" panose="02020603050405020304" pitchFamily="18" charset="0"/>
              </a:rPr>
              <a:t>.</a:t>
            </a:r>
          </a:p>
          <a:p>
            <a:pPr algn="l"/>
            <a:endParaRPr lang="en-IE" sz="1800" dirty="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May is a diverse month. This month, every team wins a new </a:t>
            </a:r>
            <a:r>
              <a:rPr lang="en-IE" sz="1800" dirty="0" smtClean="0">
                <a:latin typeface="Calibri" panose="020F0502020204030204" pitchFamily="34" charset="0"/>
                <a:cs typeface="Times New Roman" panose="02020603050405020304" pitchFamily="18" charset="0"/>
              </a:rPr>
              <a:t>emoti!</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b="1" dirty="0">
                <a:latin typeface="Calibri" panose="020F0502020204030204" pitchFamily="34" charset="0"/>
                <a:cs typeface="Times New Roman" panose="02020603050405020304" pitchFamily="18" charset="0"/>
              </a:rPr>
              <a:t>Instruction:</a:t>
            </a:r>
          </a:p>
          <a:p>
            <a:pPr algn="l"/>
            <a:r>
              <a:rPr lang="en-IE" sz="1800" dirty="0"/>
              <a:t>One member of each pair must close his/her eyes and select a new card from the central pile.</a:t>
            </a:r>
          </a:p>
          <a:p>
            <a:pPr algn="l"/>
            <a:endParaRPr lang="en-IE" sz="1800" dirty="0"/>
          </a:p>
          <a:p>
            <a:pPr algn="l"/>
            <a:endParaRPr lang="en-IE" sz="1800" dirty="0">
              <a:latin typeface="Calibri (body)"/>
            </a:endParaRP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80930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55576" y="1196752"/>
            <a:ext cx="7772400" cy="4680520"/>
          </a:xfrm>
          <a:prstGeom prst="rect">
            <a:avLst/>
          </a:prstGeom>
          <a:solidFill>
            <a:schemeClr val="bg1"/>
          </a:solidFill>
          <a:effectLst>
            <a:glow rad="63500">
              <a:schemeClr val="accent1">
                <a:satMod val="175000"/>
                <a:alpha val="40000"/>
              </a:schemeClr>
            </a:glow>
          </a:effectLst>
        </p:spPr>
        <p:txBody>
          <a:bodyPr vert="horz" lIns="91440" tIns="45720" rIns="91440" bIns="45720" rtlCol="0"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IE" sz="1800" dirty="0">
                <a:latin typeface="Calibri (body)"/>
              </a:rPr>
              <a:t>Round </a:t>
            </a:r>
            <a:r>
              <a:rPr lang="en-IE" sz="1800" dirty="0" smtClean="0">
                <a:latin typeface="Calibri (body)"/>
              </a:rPr>
              <a:t>6: June</a:t>
            </a:r>
            <a:endParaRPr lang="en-IE" sz="1800" dirty="0">
              <a:latin typeface="Calibri (body)"/>
            </a:endParaRPr>
          </a:p>
          <a:p>
            <a:pPr algn="l"/>
            <a:endParaRPr lang="en-IE" sz="1800" dirty="0"/>
          </a:p>
          <a:p>
            <a:pPr algn="l"/>
            <a:r>
              <a:rPr lang="en-IE" sz="1800" b="1" dirty="0">
                <a:latin typeface="Calibri" panose="020F0502020204030204" pitchFamily="34" charset="0"/>
                <a:cs typeface="Times New Roman" panose="02020603050405020304" pitchFamily="18" charset="0"/>
              </a:rPr>
              <a:t>Circumstances:</a:t>
            </a:r>
            <a:endParaRPr lang="en-IE" sz="1800" b="1" dirty="0" smtClean="0">
              <a:latin typeface="Calibri" panose="020F0502020204030204" pitchFamily="34" charset="0"/>
              <a:cs typeface="Times New Roman" panose="02020603050405020304" pitchFamily="18" charset="0"/>
            </a:endParaRPr>
          </a:p>
          <a:p>
            <a:pPr algn="l"/>
            <a:r>
              <a:rPr lang="en-IE" sz="1800" dirty="0">
                <a:latin typeface="Calibri" panose="020F0502020204030204" pitchFamily="34" charset="0"/>
                <a:cs typeface="Times New Roman" panose="02020603050405020304" pitchFamily="18" charset="0"/>
              </a:rPr>
              <a:t>Summer has arrived to Europe and the USA. This month, people feel hopeful that it won’t rain all summer! If you have the Pray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you win </a:t>
            </a:r>
            <a:r>
              <a:rPr lang="en-IE" sz="1800" dirty="0"/>
              <a:t>£</a:t>
            </a:r>
            <a:r>
              <a:rPr lang="en-IE" sz="1800" dirty="0">
                <a:latin typeface="Calibri" panose="020F0502020204030204" pitchFamily="34" charset="0"/>
                <a:cs typeface="Times New Roman" panose="02020603050405020304" pitchFamily="18" charset="0"/>
              </a:rPr>
              <a:t>15M.</a:t>
            </a:r>
          </a:p>
          <a:p>
            <a:pPr algn="l"/>
            <a:endParaRPr lang="en-IE" sz="1400" dirty="0"/>
          </a:p>
          <a:p>
            <a:pPr algn="l"/>
            <a:r>
              <a:rPr lang="en-IE" sz="1800" dirty="0">
                <a:latin typeface="Calibri" panose="020F0502020204030204" pitchFamily="34" charset="0"/>
                <a:cs typeface="Times New Roman" panose="02020603050405020304" pitchFamily="18" charset="0"/>
              </a:rPr>
              <a:t>June is also a month for big music festivals like Glastonbury in the UK. People like to dance and go crazy when they see their favourite music groups. If you have an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which is related to music or feeling crazy, you win </a:t>
            </a:r>
            <a:r>
              <a:rPr lang="en-IE" sz="1800" dirty="0"/>
              <a:t>£</a:t>
            </a:r>
            <a:r>
              <a:rPr lang="en-IE" sz="1800" dirty="0">
                <a:latin typeface="Calibri" panose="020F0502020204030204" pitchFamily="34" charset="0"/>
                <a:cs typeface="Times New Roman" panose="02020603050405020304" pitchFamily="18" charset="0"/>
              </a:rPr>
              <a:t>15M</a:t>
            </a:r>
            <a:r>
              <a:rPr lang="en-IE" sz="1800" dirty="0" smtClean="0">
                <a:latin typeface="Calibri" panose="020F0502020204030204" pitchFamily="34" charset="0"/>
                <a:cs typeface="Times New Roman" panose="02020603050405020304" pitchFamily="18" charset="0"/>
              </a:rPr>
              <a:t>. </a:t>
            </a:r>
            <a:r>
              <a:rPr lang="en-IE" sz="1800" dirty="0" smtClean="0"/>
              <a:t>(This </a:t>
            </a:r>
            <a:r>
              <a:rPr lang="en-IE" sz="1800" dirty="0"/>
              <a:t>includes </a:t>
            </a:r>
            <a:r>
              <a:rPr lang="en-IE" sz="1800" dirty="0">
                <a:latin typeface="Calibri" panose="020F0502020204030204" pitchFamily="34" charset="0"/>
                <a:cs typeface="Times New Roman" panose="02020603050405020304" pitchFamily="18" charset="0"/>
              </a:rPr>
              <a:t>Notes, Grin, Poop, </a:t>
            </a:r>
            <a:r>
              <a:rPr lang="en-IE" sz="1800" dirty="0" smtClean="0">
                <a:latin typeface="Calibri" panose="020F0502020204030204" pitchFamily="34" charset="0"/>
                <a:cs typeface="Times New Roman" panose="02020603050405020304" pitchFamily="18" charset="0"/>
              </a:rPr>
              <a:t>Stuck-Out </a:t>
            </a:r>
            <a:r>
              <a:rPr lang="en-IE" sz="1800" dirty="0">
                <a:latin typeface="Calibri" panose="020F0502020204030204" pitchFamily="34" charset="0"/>
                <a:cs typeface="Times New Roman" panose="02020603050405020304" pitchFamily="18" charset="0"/>
              </a:rPr>
              <a:t>Tongue Winking Eye, Eyes</a:t>
            </a:r>
            <a:r>
              <a:rPr lang="en-IE" sz="1800" dirty="0" smtClean="0"/>
              <a:t>.)</a:t>
            </a:r>
            <a:endParaRPr lang="en-IE" sz="1800" dirty="0"/>
          </a:p>
          <a:p>
            <a:pPr algn="l"/>
            <a:endParaRPr lang="en-IE" sz="1800" dirty="0"/>
          </a:p>
          <a:p>
            <a:pPr algn="l"/>
            <a:r>
              <a:rPr lang="en-IE" sz="1800" b="1" dirty="0" smtClean="0">
                <a:latin typeface="Calibri" panose="020F0502020204030204" pitchFamily="34" charset="0"/>
                <a:cs typeface="Times New Roman" panose="02020603050405020304" pitchFamily="18" charset="0"/>
              </a:rPr>
              <a:t>Instruction</a:t>
            </a:r>
            <a:r>
              <a:rPr lang="en-IE" sz="1800" b="1" dirty="0">
                <a:latin typeface="Calibri" panose="020F0502020204030204" pitchFamily="34" charset="0"/>
                <a:cs typeface="Times New Roman" panose="02020603050405020304" pitchFamily="18" charset="0"/>
              </a:rPr>
              <a:t>:</a:t>
            </a:r>
          </a:p>
          <a:p>
            <a:pPr algn="l"/>
            <a:r>
              <a:rPr lang="en-IE" sz="1800" dirty="0">
                <a:latin typeface="Calibri" panose="020F0502020204030204" pitchFamily="34" charset="0"/>
                <a:cs typeface="Times New Roman" panose="02020603050405020304" pitchFamily="18" charset="0"/>
              </a:rPr>
              <a:t>Add £15M to your My Money sheet if you have </a:t>
            </a:r>
            <a:r>
              <a:rPr lang="en-IE" sz="1800" dirty="0" smtClean="0">
                <a:latin typeface="Calibri" panose="020F0502020204030204" pitchFamily="34" charset="0"/>
                <a:cs typeface="Times New Roman" panose="02020603050405020304" pitchFamily="18" charset="0"/>
              </a:rPr>
              <a:t>won it.</a:t>
            </a:r>
            <a:endParaRPr lang="en-IE" sz="1800" dirty="0">
              <a:latin typeface="Calibri" panose="020F0502020204030204" pitchFamily="34" charset="0"/>
              <a:cs typeface="Times New Roman" panose="02020603050405020304" pitchFamily="18" charset="0"/>
            </a:endParaRPr>
          </a:p>
          <a:p>
            <a:pPr algn="l"/>
            <a:endParaRPr lang="en-IE" sz="1800" dirty="0">
              <a:latin typeface="Calibri" panose="020F0502020204030204" pitchFamily="34" charset="0"/>
              <a:cs typeface="Times New Roman" panose="02020603050405020304" pitchFamily="18" charset="0"/>
            </a:endParaRPr>
          </a:p>
          <a:p>
            <a:pPr algn="l"/>
            <a:r>
              <a:rPr lang="en-IE" sz="1800" dirty="0" smtClean="0">
                <a:latin typeface="Calibri" panose="020F0502020204030204" pitchFamily="34" charset="0"/>
                <a:cs typeface="Times New Roman" panose="02020603050405020304" pitchFamily="18" charset="0"/>
              </a:rPr>
              <a:t>Then </a:t>
            </a:r>
            <a:r>
              <a:rPr lang="en-IE" sz="1800" dirty="0">
                <a:latin typeface="Calibri" panose="020F0502020204030204" pitchFamily="34" charset="0"/>
                <a:cs typeface="Times New Roman" panose="02020603050405020304" pitchFamily="18" charset="0"/>
              </a:rPr>
              <a:t>all pairs decide if you want to buy ONE more </a:t>
            </a:r>
            <a:r>
              <a:rPr lang="en-IE" sz="1800" dirty="0" smtClean="0">
                <a:latin typeface="Calibri" panose="020F0502020204030204" pitchFamily="34" charset="0"/>
                <a:cs typeface="Times New Roman" panose="02020603050405020304" pitchFamily="18" charset="0"/>
              </a:rPr>
              <a:t>emoti. </a:t>
            </a:r>
            <a:r>
              <a:rPr lang="en-IE" sz="1800" dirty="0">
                <a:latin typeface="Calibri" panose="020F0502020204030204" pitchFamily="34" charset="0"/>
                <a:cs typeface="Times New Roman" panose="02020603050405020304" pitchFamily="18" charset="0"/>
              </a:rPr>
              <a:t>Roll the dice to decide which pair can </a:t>
            </a:r>
            <a:r>
              <a:rPr lang="en-IE" sz="1800" dirty="0" smtClean="0">
                <a:latin typeface="Calibri" panose="020F0502020204030204" pitchFamily="34" charset="0"/>
                <a:cs typeface="Times New Roman" panose="02020603050405020304" pitchFamily="18" charset="0"/>
              </a:rPr>
              <a:t>choose first</a:t>
            </a:r>
            <a:r>
              <a:rPr lang="en-IE" sz="1800" dirty="0">
                <a:latin typeface="Calibri" panose="020F0502020204030204" pitchFamily="34" charset="0"/>
                <a:cs typeface="Times New Roman" panose="02020603050405020304" pitchFamily="18" charset="0"/>
              </a:rPr>
              <a:t>. After you buy, remember to complete your My Money sheet.</a:t>
            </a:r>
          </a:p>
          <a:p>
            <a:pPr algn="l"/>
            <a:endParaRPr lang="en-IE" sz="1800" dirty="0">
              <a:latin typeface="Calibri (body)"/>
            </a:endParaRPr>
          </a:p>
          <a:p>
            <a:endParaRPr lang="en-IE" sz="9600" b="1" dirty="0"/>
          </a:p>
        </p:txBody>
      </p:sp>
      <p:pic>
        <p:nvPicPr>
          <p:cNvPr id="3" name="Picture 2" descr="C:\Users\rachel.slatter\AppData\Local\Microsoft\Windows\Temporary Internet Files\Content.IE5\BKLYA5WW\129791941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47856" y="0"/>
            <a:ext cx="1296144" cy="19442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567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1927</Words>
  <Application>Microsoft Office PowerPoint</Application>
  <PresentationFormat>On-screen Show (4:3)</PresentationFormat>
  <Paragraphs>223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 Which emotis will be popular this year?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Newman, Peter</dc:creator>
  <cp:lastModifiedBy>Slatter, Rachel</cp:lastModifiedBy>
  <cp:revision>28</cp:revision>
  <dcterms:created xsi:type="dcterms:W3CDTF">2014-11-04T17:25:04Z</dcterms:created>
  <dcterms:modified xsi:type="dcterms:W3CDTF">2017-08-31T10:29:31Z</dcterms:modified>
</cp:coreProperties>
</file>