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sldIdLst>
    <p:sldId id="257" r:id="rId6"/>
    <p:sldId id="258" r:id="rId7"/>
    <p:sldId id="259" r:id="rId8"/>
    <p:sldId id="260" r:id="rId9"/>
    <p:sldId id="261" r:id="rId10"/>
    <p:sldId id="262" r:id="rId11"/>
    <p:sldId id="263" r:id="rId12"/>
    <p:sldId id="264"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CFFBB31-F628-4EE7-A412-F633492CBC03}">
          <p14:sldIdLst>
            <p14:sldId id="257"/>
            <p14:sldId id="258"/>
            <p14:sldId id="259"/>
            <p14:sldId id="260"/>
            <p14:sldId id="261"/>
            <p14:sldId id="262"/>
            <p14:sldId id="263"/>
            <p14:sldId id="264"/>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EA99683-805D-4A65-BD74-530D8DED9DE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6299612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36C548A-DEA7-4466-B146-8C058A0D0E5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6658502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3D2C503-908E-4D52-9255-FE700443A81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6143697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EA99683-805D-4A65-BD74-530D8DED9DE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2804933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519D77B-D985-4F20-A0E1-F8E6577A0DC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6877443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D380BCF-6088-4546-B711-EE0EE9C528A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3848760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F3DF147C-DC3E-46DD-921D-EDB07353CAA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0764964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E1FF4618-4AD2-4F3C-8E97-F42535F6484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033666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D694A6CB-4D94-439E-BF6B-B94BF07495D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8733358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DB759736-8101-4CE2-A4D5-4EFAF81C0F1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1429134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BB685C0-2C4E-4915-A483-6A767219780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8849714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519D77B-D985-4F20-A0E1-F8E6577A0DC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9001289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472F1DC-51E7-4549-BF17-D197533749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79701422"/>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36C548A-DEA7-4466-B146-8C058A0D0E5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10528594"/>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3D2C503-908E-4D52-9255-FE700443A81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3555941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EA99683-805D-4A65-BD74-530D8DED9DE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0175180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519D77B-D985-4F20-A0E1-F8E6577A0DC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80801561"/>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D380BCF-6088-4546-B711-EE0EE9C528A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8733755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F3DF147C-DC3E-46DD-921D-EDB07353CAA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7389201"/>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E1FF4618-4AD2-4F3C-8E97-F42535F6484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9401949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D694A6CB-4D94-439E-BF6B-B94BF07495D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696619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DB759736-8101-4CE2-A4D5-4EFAF81C0F1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443668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D380BCF-6088-4546-B711-EE0EE9C528A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45610798"/>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BB685C0-2C4E-4915-A483-6A767219780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5070930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472F1DC-51E7-4549-BF17-D197533749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43278344"/>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36C548A-DEA7-4466-B146-8C058A0D0E5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05190618"/>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3D2C503-908E-4D52-9255-FE700443A81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30332836"/>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EA99683-805D-4A65-BD74-530D8DED9DE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09313195"/>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519D77B-D985-4F20-A0E1-F8E6577A0DC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8064464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D380BCF-6088-4546-B711-EE0EE9C528A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9988977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F3DF147C-DC3E-46DD-921D-EDB07353CAA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0881135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E1FF4618-4AD2-4F3C-8E97-F42535F6484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6705020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D694A6CB-4D94-439E-BF6B-B94BF07495D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913716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F3DF147C-DC3E-46DD-921D-EDB07353CAA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62910258"/>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DB759736-8101-4CE2-A4D5-4EFAF81C0F1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01979923"/>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BB685C0-2C4E-4915-A483-6A767219780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64556782"/>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472F1DC-51E7-4549-BF17-D197533749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73698004"/>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36C548A-DEA7-4466-B146-8C058A0D0E5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823092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3D2C503-908E-4D52-9255-FE700443A81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3028360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EA99683-805D-4A65-BD74-530D8DED9DE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85616750"/>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519D77B-D985-4F20-A0E1-F8E6577A0DC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59455909"/>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D380BCF-6088-4546-B711-EE0EE9C528A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92545611"/>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F3DF147C-DC3E-46DD-921D-EDB07353CAA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5324680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E1FF4618-4AD2-4F3C-8E97-F42535F6484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583264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E1FF4618-4AD2-4F3C-8E97-F42535F6484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15667713"/>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D694A6CB-4D94-439E-BF6B-B94BF07495D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2672067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DB759736-8101-4CE2-A4D5-4EFAF81C0F1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2625393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BB685C0-2C4E-4915-A483-6A767219780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4352843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472F1DC-51E7-4549-BF17-D197533749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84193422"/>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36C548A-DEA7-4466-B146-8C058A0D0E5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98183036"/>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3D2C503-908E-4D52-9255-FE700443A81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2021228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D694A6CB-4D94-439E-BF6B-B94BF07495D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18835433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DB759736-8101-4CE2-A4D5-4EFAF81C0F1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290265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BB685C0-2C4E-4915-A483-6A767219780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0717415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472F1DC-51E7-4549-BF17-D197533749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5440412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325C500-1E8E-4FC2-A6BA-C1695D70705D}"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5935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325C500-1E8E-4FC2-A6BA-C1695D70705D}"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0467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325C500-1E8E-4FC2-A6BA-C1695D70705D}"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28946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325C500-1E8E-4FC2-A6BA-C1695D70705D}"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66334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325C500-1E8E-4FC2-A6BA-C1695D70705D}"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59821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nestopenglish.co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bg-BG"/>
          </a:p>
        </p:txBody>
      </p:sp>
      <p:sp>
        <p:nvSpPr>
          <p:cNvPr id="37891" name="Rectangle 3"/>
          <p:cNvSpPr>
            <a:spLocks noGrp="1" noChangeArrowheads="1"/>
          </p:cNvSpPr>
          <p:nvPr>
            <p:ph type="body" idx="1"/>
          </p:nvPr>
        </p:nvSpPr>
        <p:spPr/>
        <p:txBody>
          <a:bodyPr/>
          <a:lstStyle/>
          <a:p>
            <a:endParaRPr lang="bg-BG"/>
          </a:p>
        </p:txBody>
      </p:sp>
      <p:pic>
        <p:nvPicPr>
          <p:cNvPr id="37892" name="Picture 4" descr="PowerPoint Masterslide with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pic>
        <p:nvPicPr>
          <p:cNvPr id="37893" name="Picture 5" descr="PowerPoint Masterslide with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37894" name="Rectangle 6"/>
          <p:cNvSpPr>
            <a:spLocks noChangeArrowheads="1"/>
          </p:cNvSpPr>
          <p:nvPr/>
        </p:nvSpPr>
        <p:spPr bwMode="auto">
          <a:xfrm>
            <a:off x="685800" y="2130425"/>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GB" sz="5400" b="1">
                <a:solidFill>
                  <a:srgbClr val="000000"/>
                </a:solidFill>
              </a:rPr>
              <a:t>Natural Resources</a:t>
            </a:r>
            <a:br>
              <a:rPr lang="en-GB" sz="5400" b="1">
                <a:solidFill>
                  <a:srgbClr val="000000"/>
                </a:solidFill>
              </a:rPr>
            </a:br>
            <a:r>
              <a:rPr lang="en-GB" sz="5400" b="1">
                <a:solidFill>
                  <a:srgbClr val="000000"/>
                </a:solidFill>
              </a:rPr>
              <a:t>(the water cycle)</a:t>
            </a:r>
          </a:p>
        </p:txBody>
      </p:sp>
      <p:sp>
        <p:nvSpPr>
          <p:cNvPr id="37895" name="Text Box 7"/>
          <p:cNvSpPr txBox="1">
            <a:spLocks noChangeArrowheads="1"/>
          </p:cNvSpPr>
          <p:nvPr/>
        </p:nvSpPr>
        <p:spPr bwMode="auto">
          <a:xfrm>
            <a:off x="142875" y="6400800"/>
            <a:ext cx="8893175"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1000" dirty="0">
                <a:solidFill>
                  <a:srgbClr val="000000"/>
                </a:solidFill>
              </a:rPr>
              <a:t>This PowerPoint presentation has been downloaded from </a:t>
            </a:r>
            <a:r>
              <a:rPr lang="en-GB" sz="1000" dirty="0" smtClean="0">
                <a:solidFill>
                  <a:srgbClr val="000000"/>
                </a:solidFill>
                <a:hlinkClick r:id="rId3"/>
              </a:rPr>
              <a:t>www.onestopenglish.com</a:t>
            </a:r>
            <a:r>
              <a:rPr lang="en-GB" sz="1000" dirty="0">
                <a:solidFill>
                  <a:srgbClr val="000000"/>
                </a:solidFill>
              </a:rPr>
              <a:t>. Presentation written by </a:t>
            </a:r>
            <a:r>
              <a:rPr lang="en-GB" sz="1000" dirty="0" smtClean="0">
                <a:solidFill>
                  <a:srgbClr val="000000"/>
                </a:solidFill>
              </a:rPr>
              <a:t>Keith Kelly. </a:t>
            </a:r>
            <a:endParaRPr lang="en-GB" sz="1000" dirty="0">
              <a:solidFill>
                <a:srgbClr val="000000"/>
              </a:solidFill>
            </a:endParaRPr>
          </a:p>
          <a:p>
            <a:pPr algn="ctr" fontAlgn="base">
              <a:spcBef>
                <a:spcPct val="50000"/>
              </a:spcBef>
              <a:spcAft>
                <a:spcPct val="0"/>
              </a:spcAft>
            </a:pPr>
            <a:r>
              <a:rPr lang="en-US" sz="1000" dirty="0">
                <a:solidFill>
                  <a:srgbClr val="000000"/>
                </a:solidFill>
                <a:cs typeface="Arial" pitchFamily="34" charset="0"/>
              </a:rPr>
              <a:t>© Copyright </a:t>
            </a:r>
            <a:r>
              <a:rPr lang="en-US" sz="1000" dirty="0" smtClean="0">
                <a:solidFill>
                  <a:srgbClr val="000000"/>
                </a:solidFill>
                <a:cs typeface="Arial" pitchFamily="34" charset="0"/>
              </a:rPr>
              <a:t>Springer Nature Ltd 2018. </a:t>
            </a:r>
            <a:r>
              <a:rPr lang="en-GB" sz="1000" dirty="0" smtClean="0">
                <a:solidFill>
                  <a:srgbClr val="000000"/>
                </a:solidFill>
              </a:rPr>
              <a:t> </a:t>
            </a:r>
            <a:endParaRPr lang="en-US" sz="1000" dirty="0">
              <a:solidFill>
                <a:srgbClr val="000000"/>
              </a:solidFill>
            </a:endParaRPr>
          </a:p>
          <a:p>
            <a:pPr fontAlgn="base">
              <a:spcBef>
                <a:spcPct val="50000"/>
              </a:spcBef>
              <a:spcAft>
                <a:spcPct val="0"/>
              </a:spcAft>
            </a:pPr>
            <a:endParaRPr lang="en-GB" sz="1100" dirty="0">
              <a:solidFill>
                <a:srgbClr val="000000"/>
              </a:solidFill>
            </a:endParaRPr>
          </a:p>
        </p:txBody>
      </p:sp>
    </p:spTree>
    <p:extLst>
      <p:ext uri="{BB962C8B-B14F-4D97-AF65-F5344CB8AC3E}">
        <p14:creationId xmlns:p14="http://schemas.microsoft.com/office/powerpoint/2010/main" val="263188601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b="1" dirty="0" smtClean="0"/>
              <a:t>First …</a:t>
            </a:r>
            <a:endParaRPr lang="en-US" b="1" dirty="0"/>
          </a:p>
        </p:txBody>
      </p:sp>
      <p:sp>
        <p:nvSpPr>
          <p:cNvPr id="15363" name="Rectangle 3"/>
          <p:cNvSpPr>
            <a:spLocks noGrp="1" noChangeArrowheads="1"/>
          </p:cNvSpPr>
          <p:nvPr>
            <p:ph type="body" idx="1"/>
          </p:nvPr>
        </p:nvSpPr>
        <p:spPr/>
        <p:txBody>
          <a:bodyPr/>
          <a:lstStyle/>
          <a:p>
            <a:pPr marL="609600" indent="-609600">
              <a:buFontTx/>
              <a:buNone/>
            </a:pPr>
            <a:r>
              <a:rPr lang="en-GB"/>
              <a:t>1. Do exercise 1 on the worksheet: label the diagram.</a:t>
            </a:r>
            <a:endParaRPr lang="en-US"/>
          </a:p>
          <a:p>
            <a:pPr marL="609600" indent="-609600">
              <a:buFontTx/>
              <a:buNone/>
            </a:pPr>
            <a:r>
              <a:rPr lang="en-US"/>
              <a:t>2. </a:t>
            </a:r>
            <a:r>
              <a:rPr lang="en-GB"/>
              <a:t>Do exercise 2 on the worksheet: match the pictures with the correct caption.</a:t>
            </a:r>
          </a:p>
        </p:txBody>
      </p:sp>
    </p:spTree>
    <p:extLst>
      <p:ext uri="{BB962C8B-B14F-4D97-AF65-F5344CB8AC3E}">
        <p14:creationId xmlns:p14="http://schemas.microsoft.com/office/powerpoint/2010/main" val="208366840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b="1" dirty="0" smtClean="0"/>
              <a:t>Next</a:t>
            </a:r>
            <a:endParaRPr lang="en-US" b="1" dirty="0"/>
          </a:p>
        </p:txBody>
      </p:sp>
      <p:sp>
        <p:nvSpPr>
          <p:cNvPr id="14339" name="Rectangle 3"/>
          <p:cNvSpPr>
            <a:spLocks noGrp="1" noChangeArrowheads="1"/>
          </p:cNvSpPr>
          <p:nvPr>
            <p:ph type="body" idx="1"/>
          </p:nvPr>
        </p:nvSpPr>
        <p:spPr/>
        <p:txBody>
          <a:bodyPr/>
          <a:lstStyle/>
          <a:p>
            <a:pPr marL="609600" indent="-609600">
              <a:buFontTx/>
              <a:buNone/>
            </a:pPr>
            <a:r>
              <a:rPr lang="en-GB" sz="2800" dirty="0"/>
              <a:t>3.	</a:t>
            </a:r>
            <a:r>
              <a:rPr lang="en-GB" sz="2800" dirty="0" smtClean="0"/>
              <a:t>Look at the following picture slides.</a:t>
            </a:r>
            <a:endParaRPr lang="en-GB" dirty="0"/>
          </a:p>
        </p:txBody>
      </p:sp>
    </p:spTree>
    <p:extLst>
      <p:ext uri="{BB962C8B-B14F-4D97-AF65-F5344CB8AC3E}">
        <p14:creationId xmlns:p14="http://schemas.microsoft.com/office/powerpoint/2010/main" val="121872353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spcBef>
                <a:spcPct val="20000"/>
              </a:spcBef>
            </a:pPr>
            <a:r>
              <a:rPr lang="en-GB" sz="4000" dirty="0">
                <a:solidFill>
                  <a:srgbClr val="000000"/>
                </a:solidFill>
                <a:ea typeface="+mn-ea"/>
                <a:cs typeface="+mn-cs"/>
              </a:rPr>
              <a:t>Water is a renewable source. </a:t>
            </a:r>
            <a:br>
              <a:rPr lang="en-GB" sz="4000" dirty="0">
                <a:solidFill>
                  <a:srgbClr val="000000"/>
                </a:solidFill>
                <a:ea typeface="+mn-ea"/>
                <a:cs typeface="+mn-cs"/>
              </a:rPr>
            </a:br>
            <a:endParaRPr lang="en-GB" sz="4000" dirty="0"/>
          </a:p>
        </p:txBody>
      </p:sp>
      <p:sp>
        <p:nvSpPr>
          <p:cNvPr id="3" name="Content Placeholder 2"/>
          <p:cNvSpPr>
            <a:spLocks noGrp="1"/>
          </p:cNvSpPr>
          <p:nvPr>
            <p:ph sz="half" idx="1"/>
          </p:nvPr>
        </p:nvSpPr>
        <p:spPr/>
        <p:txBody>
          <a:bodyPr/>
          <a:lstStyle/>
          <a:p>
            <a:pPr marL="0" indent="0">
              <a:buNone/>
            </a:pPr>
            <a:r>
              <a:rPr lang="en-GB" sz="2000" dirty="0" smtClean="0"/>
              <a:t>Natures </a:t>
            </a:r>
            <a:r>
              <a:rPr lang="en-GB" sz="2000" dirty="0" smtClean="0"/>
              <a:t>constantly cleans and renews the Earth’s water supply. </a:t>
            </a:r>
            <a:endParaRPr lang="en-GB" sz="2000" dirty="0" smtClean="0"/>
          </a:p>
          <a:p>
            <a:pPr marL="0" indent="0">
              <a:buNone/>
            </a:pPr>
            <a:endParaRPr lang="en-GB" sz="2000" dirty="0"/>
          </a:p>
          <a:p>
            <a:pPr marL="0" indent="0">
              <a:buNone/>
            </a:pPr>
            <a:r>
              <a:rPr lang="en-GB" sz="2000" dirty="0" smtClean="0"/>
              <a:t>This </a:t>
            </a:r>
            <a:r>
              <a:rPr lang="en-GB" sz="2000" dirty="0" smtClean="0"/>
              <a:t>is done by a process known as the water cycle. This involves water constantly entering and leaving the atmosphere. It provides plants, people and other land animals with the moisture that is vital for their survival.</a:t>
            </a:r>
          </a:p>
          <a:p>
            <a:pPr marL="0" indent="0">
              <a:buNone/>
            </a:pPr>
            <a:endParaRPr lang="en-GB" sz="2000" dirty="0" smtClean="0"/>
          </a:p>
          <a:p>
            <a:pPr marL="0" indent="0">
              <a:buNone/>
            </a:pPr>
            <a:r>
              <a:rPr lang="en-GB" sz="2000" dirty="0" smtClean="0"/>
              <a:t>First, the sun’s heat evaporates seawater and turns it into a gas called water vapour.</a:t>
            </a:r>
            <a:endParaRPr lang="en-GB" sz="20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9761" y="1628775"/>
            <a:ext cx="3535478" cy="4525963"/>
          </a:xfrm>
        </p:spPr>
      </p:pic>
    </p:spTree>
    <p:extLst>
      <p:ext uri="{BB962C8B-B14F-4D97-AF65-F5344CB8AC3E}">
        <p14:creationId xmlns:p14="http://schemas.microsoft.com/office/powerpoint/2010/main" val="339752338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2918" y="1628775"/>
            <a:ext cx="3887163" cy="4525963"/>
          </a:xfrm>
        </p:spPr>
      </p:pic>
      <p:sp>
        <p:nvSpPr>
          <p:cNvPr id="7" name="Content Placeholder 6"/>
          <p:cNvSpPr>
            <a:spLocks noGrp="1"/>
          </p:cNvSpPr>
          <p:nvPr>
            <p:ph sz="half" idx="2"/>
          </p:nvPr>
        </p:nvSpPr>
        <p:spPr/>
        <p:txBody>
          <a:bodyPr/>
          <a:lstStyle/>
          <a:p>
            <a:pPr marL="0" lvl="0" indent="0">
              <a:buNone/>
            </a:pPr>
            <a:endParaRPr lang="en-GB" sz="3600" dirty="0" smtClean="0">
              <a:solidFill>
                <a:srgbClr val="000000"/>
              </a:solidFill>
            </a:endParaRPr>
          </a:p>
          <a:p>
            <a:pPr marL="0" lvl="0" indent="0">
              <a:buNone/>
            </a:pPr>
            <a:r>
              <a:rPr lang="en-GB" sz="3600" dirty="0" smtClean="0">
                <a:solidFill>
                  <a:srgbClr val="000000"/>
                </a:solidFill>
              </a:rPr>
              <a:t>The </a:t>
            </a:r>
            <a:r>
              <a:rPr lang="en-GB" sz="3600" dirty="0">
                <a:solidFill>
                  <a:srgbClr val="000000"/>
                </a:solidFill>
              </a:rPr>
              <a:t>light water vapour rises, cools and condenses into tiny droplets which make up cloud.</a:t>
            </a:r>
          </a:p>
          <a:p>
            <a:endParaRPr lang="en-GB" dirty="0"/>
          </a:p>
        </p:txBody>
      </p:sp>
    </p:spTree>
    <p:extLst>
      <p:ext uri="{BB962C8B-B14F-4D97-AF65-F5344CB8AC3E}">
        <p14:creationId xmlns:p14="http://schemas.microsoft.com/office/powerpoint/2010/main" val="12792630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spcBef>
                <a:spcPct val="20000"/>
              </a:spcBef>
            </a:pPr>
            <a:r>
              <a:rPr lang="en-GB" sz="2800" dirty="0">
                <a:solidFill>
                  <a:srgbClr val="000000"/>
                </a:solidFill>
                <a:ea typeface="+mn-ea"/>
                <a:cs typeface="+mn-cs"/>
              </a:rPr>
              <a:t>Further cooling and condensation result in precipitation (rain, hail, snow, etc.).</a:t>
            </a:r>
            <a:br>
              <a:rPr lang="en-GB" sz="2800" dirty="0">
                <a:solidFill>
                  <a:srgbClr val="000000"/>
                </a:solidFill>
                <a:ea typeface="+mn-ea"/>
                <a:cs typeface="+mn-cs"/>
              </a:rPr>
            </a:b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1004" y="1628775"/>
            <a:ext cx="7081992" cy="4525963"/>
          </a:xfrm>
        </p:spPr>
      </p:pic>
    </p:spTree>
    <p:extLst>
      <p:ext uri="{BB962C8B-B14F-4D97-AF65-F5344CB8AC3E}">
        <p14:creationId xmlns:p14="http://schemas.microsoft.com/office/powerpoint/2010/main" val="345335845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48680"/>
            <a:ext cx="8229600" cy="1080095"/>
          </a:xfrm>
        </p:spPr>
        <p:txBody>
          <a:bodyPr/>
          <a:lstStyle/>
          <a:p>
            <a:pPr lvl="0">
              <a:spcBef>
                <a:spcPct val="20000"/>
              </a:spcBef>
            </a:pPr>
            <a:r>
              <a:rPr lang="en-GB" sz="2800" dirty="0" smtClean="0">
                <a:solidFill>
                  <a:srgbClr val="000000"/>
                </a:solidFill>
                <a:ea typeface="+mn-ea"/>
                <a:cs typeface="+mn-cs"/>
              </a:rPr>
              <a:t>Surface run-off (in the form of rivers) and soakage return most of the water to the sea. Some water is evaporated immediately back into the atmosphere.</a:t>
            </a:r>
            <a:r>
              <a:rPr lang="en-GB" sz="2800" dirty="0">
                <a:solidFill>
                  <a:srgbClr val="000000"/>
                </a:solidFill>
                <a:ea typeface="+mn-ea"/>
                <a:cs typeface="+mn-cs"/>
              </a:rPr>
              <a:t/>
            </a:r>
            <a:br>
              <a:rPr lang="en-GB" sz="2800" dirty="0">
                <a:solidFill>
                  <a:srgbClr val="000000"/>
                </a:solidFill>
                <a:ea typeface="+mn-ea"/>
                <a:cs typeface="+mn-cs"/>
              </a:rPr>
            </a:br>
            <a:endParaRPr lang="en-GB"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9471" y="1628775"/>
            <a:ext cx="8185058" cy="4525963"/>
          </a:xfrm>
        </p:spPr>
      </p:pic>
    </p:spTree>
    <p:extLst>
      <p:ext uri="{BB962C8B-B14F-4D97-AF65-F5344CB8AC3E}">
        <p14:creationId xmlns:p14="http://schemas.microsoft.com/office/powerpoint/2010/main" val="415642414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b="1" dirty="0" smtClean="0"/>
              <a:t>Now …</a:t>
            </a:r>
            <a:endParaRPr lang="en-GB" b="1" dirty="0"/>
          </a:p>
        </p:txBody>
      </p:sp>
      <p:sp>
        <p:nvSpPr>
          <p:cNvPr id="32771" name="Rectangle 3"/>
          <p:cNvSpPr>
            <a:spLocks noGrp="1" noChangeArrowheads="1"/>
          </p:cNvSpPr>
          <p:nvPr>
            <p:ph type="body" idx="1"/>
          </p:nvPr>
        </p:nvSpPr>
        <p:spPr/>
        <p:txBody>
          <a:bodyPr/>
          <a:lstStyle/>
          <a:p>
            <a:pPr marL="609600" indent="-609600">
              <a:buFontTx/>
              <a:buNone/>
            </a:pPr>
            <a:r>
              <a:rPr lang="en-GB" sz="2800"/>
              <a:t>4.	Do exercise 3 on the worksheet, match the parts of sentences. </a:t>
            </a:r>
            <a:endParaRPr lang="en-GB"/>
          </a:p>
        </p:txBody>
      </p:sp>
    </p:spTree>
    <p:extLst>
      <p:ext uri="{BB962C8B-B14F-4D97-AF65-F5344CB8AC3E}">
        <p14:creationId xmlns:p14="http://schemas.microsoft.com/office/powerpoint/2010/main" val="19989431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b="1"/>
              <a:t>Presentation</a:t>
            </a:r>
            <a:endParaRPr lang="en-US" sz="2800"/>
          </a:p>
        </p:txBody>
      </p:sp>
      <p:sp>
        <p:nvSpPr>
          <p:cNvPr id="34819" name="Rectangle 3"/>
          <p:cNvSpPr>
            <a:spLocks noGrp="1" noChangeArrowheads="1"/>
          </p:cNvSpPr>
          <p:nvPr>
            <p:ph type="body" idx="1"/>
          </p:nvPr>
        </p:nvSpPr>
        <p:spPr/>
        <p:txBody>
          <a:bodyPr/>
          <a:lstStyle/>
          <a:p>
            <a:pPr>
              <a:buFontTx/>
              <a:buNone/>
            </a:pPr>
            <a:r>
              <a:rPr lang="en-US" sz="2800"/>
              <a:t>5.	 Use the PPT template to practice talking about the water cycle.  In pairs, take turns, one talks the other listens, then swap roles.  In groups, use the template to help you prepare a presentation on the water cycle.</a:t>
            </a:r>
          </a:p>
          <a:p>
            <a:endParaRPr lang="en-US"/>
          </a:p>
        </p:txBody>
      </p:sp>
    </p:spTree>
    <p:extLst>
      <p:ext uri="{BB962C8B-B14F-4D97-AF65-F5344CB8AC3E}">
        <p14:creationId xmlns:p14="http://schemas.microsoft.com/office/powerpoint/2010/main" val="356233236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TotalTime>
  <Words>203</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5</vt:i4>
      </vt:variant>
      <vt:variant>
        <vt:lpstr>Slide Titles</vt:lpstr>
      </vt:variant>
      <vt:variant>
        <vt:i4>9</vt:i4>
      </vt:variant>
    </vt:vector>
  </HeadingPairs>
  <TitlesOfParts>
    <vt:vector size="14" baseType="lpstr">
      <vt:lpstr>Default Design</vt:lpstr>
      <vt:lpstr>1_Default Design</vt:lpstr>
      <vt:lpstr>2_Default Design</vt:lpstr>
      <vt:lpstr>3_Default Design</vt:lpstr>
      <vt:lpstr>4_Default Design</vt:lpstr>
      <vt:lpstr>PowerPoint Presentation</vt:lpstr>
      <vt:lpstr>First …</vt:lpstr>
      <vt:lpstr>Next</vt:lpstr>
      <vt:lpstr>Water is a renewable source.  </vt:lpstr>
      <vt:lpstr>PowerPoint Presentation</vt:lpstr>
      <vt:lpstr>Further cooling and condensation result in precipitation (rain, hail, snow, etc.). </vt:lpstr>
      <vt:lpstr>Surface run-off (in the form of rivers) and soakage return most of the water to the sea. Some water is evaporated immediately back into the atmosphere. </vt:lpstr>
      <vt:lpstr>Now …</vt:lpstr>
      <vt:lpstr>Presentation</vt:lpstr>
    </vt:vector>
  </TitlesOfParts>
  <Company>Springer-SBM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mpl\</dc:creator>
  <cp:lastModifiedBy>mpl\</cp:lastModifiedBy>
  <cp:revision>3</cp:revision>
  <dcterms:created xsi:type="dcterms:W3CDTF">2018-10-01T15:42:19Z</dcterms:created>
  <dcterms:modified xsi:type="dcterms:W3CDTF">2018-10-01T17:12:36Z</dcterms:modified>
</cp:coreProperties>
</file>