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149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68348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17889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00897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04/08/2017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85741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500CB0-CF2D-4F30-960A-597B7527E64D}" type="datetimeFigureOut">
              <a:rPr lang="en-GB" smtClean="0"/>
              <a:t>04/08/2017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991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5500CB0-CF2D-4F30-960A-597B7527E64D}" type="datetimeFigureOut">
              <a:rPr lang="en-GB" smtClean="0"/>
              <a:t>04/08/2017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371213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5500CB0-CF2D-4F30-960A-597B7527E64D}" type="datetimeFigureOut">
              <a:rPr lang="en-GB" smtClean="0"/>
              <a:t>04/08/2017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482951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5500CB0-CF2D-4F30-960A-597B7527E64D}" type="datetimeFigureOut">
              <a:rPr lang="en-GB" smtClean="0"/>
              <a:t>04/08/2017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5301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00CB0-CF2D-4F30-960A-597B7527E64D}" type="datetimeFigureOut">
              <a:rPr lang="en-GB" smtClean="0"/>
              <a:t>04/08/2017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190495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04/08/2017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951082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04/08/2017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8312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00CB0-CF2D-4F30-960A-597B7527E64D}" type="datetimeFigureOut">
              <a:rPr lang="en-GB" smtClean="0"/>
              <a:t>04/08/2017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51BA9-B740-4FC4-8AA2-D5D58BBDF78E}" type="slidenum">
              <a:rPr lang="en-GB" smtClean="0"/>
              <a:t>‹#›</a:t>
            </a:fld>
            <a:endParaRPr lang="en-GB"/>
          </a:p>
        </p:txBody>
      </p:sp>
    </p:spTree>
    <p:extLst>
      <p:ext uri="{BB962C8B-B14F-4D97-AF65-F5344CB8AC3E}">
        <p14:creationId xmlns:p14="http://schemas.microsoft.com/office/powerpoint/2010/main" val="3402008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268760"/>
            <a:ext cx="7772400" cy="4464496"/>
          </a:xfrm>
          <a:solidFill>
            <a:schemeClr val="bg1"/>
          </a:solidFill>
          <a:effectLst>
            <a:glow rad="63500">
              <a:schemeClr val="accent1">
                <a:satMod val="175000"/>
                <a:alpha val="40000"/>
              </a:schemeClr>
            </a:glow>
          </a:effectLst>
        </p:spPr>
        <p:txBody>
          <a:bodyPr>
            <a:noAutofit/>
          </a:bodyPr>
          <a:lstStyle/>
          <a:p>
            <a:r>
              <a:rPr lang="en-IE" sz="9600" b="1" dirty="0" smtClean="0"/>
              <a:t/>
            </a:r>
            <a:br>
              <a:rPr lang="en-IE" sz="9600" b="1" dirty="0" smtClean="0"/>
            </a:br>
            <a:r>
              <a:rPr lang="en-IE" sz="9600" b="1" dirty="0" smtClean="0"/>
              <a:t>Which </a:t>
            </a:r>
            <a:r>
              <a:rPr lang="en-IE" sz="9600" b="1" dirty="0" err="1" smtClean="0"/>
              <a:t>emotis</a:t>
            </a:r>
            <a:r>
              <a:rPr lang="en-IE" sz="9600" b="1" dirty="0" smtClean="0"/>
              <a:t> </a:t>
            </a:r>
            <a:r>
              <a:rPr lang="en-IE" sz="9600" b="1" dirty="0"/>
              <a:t>will be popular this year?</a:t>
            </a:r>
            <a:br>
              <a:rPr lang="en-IE" sz="9600" b="1" dirty="0"/>
            </a:br>
            <a:endParaRPr lang="en-IE" sz="9600" b="1" dirty="0"/>
          </a:p>
        </p:txBody>
      </p:sp>
    </p:spTree>
    <p:extLst>
      <p:ext uri="{BB962C8B-B14F-4D97-AF65-F5344CB8AC3E}">
        <p14:creationId xmlns:p14="http://schemas.microsoft.com/office/powerpoint/2010/main" val="628050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7: July</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July </a:t>
            </a:r>
            <a:r>
              <a:rPr lang="en-IE" sz="1800" dirty="0">
                <a:latin typeface="Calibri" panose="020F0502020204030204" pitchFamily="34" charset="0"/>
                <a:cs typeface="Times New Roman" panose="02020603050405020304" pitchFamily="18" charset="0"/>
              </a:rPr>
              <a:t>is the time of the year for holidays. </a:t>
            </a:r>
            <a:r>
              <a:rPr lang="en-IE" sz="1800" dirty="0" smtClean="0">
                <a:latin typeface="Calibri" panose="020F0502020204030204" pitchFamily="34" charset="0"/>
                <a:cs typeface="Times New Roman" panose="02020603050405020304" pitchFamily="18" charset="0"/>
              </a:rPr>
              <a:t>British people </a:t>
            </a:r>
            <a:r>
              <a:rPr lang="en-IE" sz="1800" dirty="0">
                <a:latin typeface="Calibri" panose="020F0502020204030204" pitchFamily="34" charset="0"/>
                <a:cs typeface="Times New Roman" panose="02020603050405020304" pitchFamily="18" charset="0"/>
              </a:rPr>
              <a:t>pack their bags and go to the beach. This month, it isn’t very common to send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say that you feel annoyed, sad or angry.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expresses these feelings, you must return this card to the central pile</a:t>
            </a:r>
            <a:r>
              <a:rPr lang="en-IE" sz="1800" dirty="0" smtClean="0">
                <a:latin typeface="Calibri" panose="020F0502020204030204" pitchFamily="34" charset="0"/>
                <a:cs typeface="Times New Roman" panose="02020603050405020304" pitchFamily="18" charset="0"/>
              </a:rPr>
              <a:t>. </a:t>
            </a:r>
            <a:r>
              <a:rPr lang="en-IE" sz="1800" dirty="0" smtClean="0"/>
              <a:t>(This </a:t>
            </a:r>
            <a:r>
              <a:rPr lang="en-IE" sz="1800" dirty="0"/>
              <a:t>includes </a:t>
            </a:r>
            <a:r>
              <a:rPr lang="en-IE" sz="1800" dirty="0">
                <a:latin typeface="Calibri" panose="020F0502020204030204" pitchFamily="34" charset="0"/>
                <a:cs typeface="Times New Roman" panose="02020603050405020304" pitchFamily="18" charset="0"/>
              </a:rPr>
              <a:t>Expressionless, Pensive, Rage, Sob, </a:t>
            </a:r>
            <a:r>
              <a:rPr lang="en-IE" sz="1800" dirty="0" err="1">
                <a:latin typeface="Calibri" panose="020F0502020204030204" pitchFamily="34" charset="0"/>
                <a:cs typeface="Times New Roman" panose="02020603050405020304" pitchFamily="18" charset="0"/>
              </a:rPr>
              <a:t>Unamused</a:t>
            </a:r>
            <a:r>
              <a:rPr lang="en-IE" sz="1800" dirty="0">
                <a:latin typeface="Calibri" panose="020F0502020204030204" pitchFamily="34" charset="0"/>
                <a:cs typeface="Times New Roman" panose="02020603050405020304" pitchFamily="18" charset="0"/>
              </a:rPr>
              <a:t>, Weary</a:t>
            </a:r>
            <a:r>
              <a:rPr lang="en-IE" sz="1800" dirty="0" smtClean="0"/>
              <a: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9103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8: August</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Summer is ending but it’s still party time! There are many different festivals and parties in the UK in August. The biggest party is the Notting Hill Carnival in London. People wear very colourful clothes and dance on </a:t>
            </a:r>
            <a:r>
              <a:rPr lang="en-IE" sz="1800" dirty="0" smtClean="0">
                <a:latin typeface="Calibri" panose="020F0502020204030204" pitchFamily="34" charset="0"/>
                <a:cs typeface="Times New Roman" panose="02020603050405020304" pitchFamily="18" charset="0"/>
              </a:rPr>
              <a:t>the streets</a:t>
            </a:r>
            <a:r>
              <a:rPr lang="en-IE" sz="1800" dirty="0">
                <a:latin typeface="Calibri" panose="020F0502020204030204" pitchFamily="34" charset="0"/>
                <a:cs typeface="Times New Roman" panose="02020603050405020304" pitchFamily="18" charset="0"/>
              </a:rPr>
              <a:t>. Some people don’t wear many clothes at all! August is not a time to feel embarrassed.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is related to feeling embarrassed, you must return the card to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a:t>
            </a:r>
            <a:r>
              <a:rPr lang="en-IE" sz="1800" dirty="0">
                <a:latin typeface="Calibri" panose="020F0502020204030204" pitchFamily="34" charset="0"/>
                <a:cs typeface="Times New Roman" panose="02020603050405020304" pitchFamily="18" charset="0"/>
              </a:rPr>
              <a:t>Blush, Flushed and See no Evil</a:t>
            </a:r>
            <a:r>
              <a:rPr lang="en-IE" sz="1800" dirty="0" smtClean="0"/>
              <a: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190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9: September</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Back to work and back to school. September is the month when people in the UK return to reality. It’s a very busy month and people send millions of messages with many different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some happy and some sad. Every team wins a new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878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10: October</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October is a month for business. People have meetings, make millions of </a:t>
            </a:r>
            <a:r>
              <a:rPr lang="en-IE" sz="1800" dirty="0" err="1">
                <a:latin typeface="Calibri" panose="020F0502020204030204" pitchFamily="34" charset="0"/>
                <a:cs typeface="Times New Roman" panose="02020603050405020304" pitchFamily="18" charset="0"/>
              </a:rPr>
              <a:t>phonecalls</a:t>
            </a:r>
            <a:r>
              <a:rPr lang="en-IE" sz="1800" dirty="0">
                <a:latin typeface="Calibri" panose="020F0502020204030204" pitchFamily="34" charset="0"/>
                <a:cs typeface="Times New Roman" panose="02020603050405020304" pitchFamily="18" charset="0"/>
              </a:rPr>
              <a:t> and send lots of emails. They also send many online messages, some with </a:t>
            </a:r>
            <a:r>
              <a:rPr lang="en-IE" sz="1800" dirty="0" err="1"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is related to working or negotiating, you win </a:t>
            </a:r>
            <a:r>
              <a:rPr lang="en-IE" sz="1800" dirty="0"/>
              <a:t>£</a:t>
            </a:r>
            <a:r>
              <a:rPr lang="en-IE" sz="1800" dirty="0">
                <a:latin typeface="Calibri" panose="020F0502020204030204" pitchFamily="34" charset="0"/>
                <a:cs typeface="Times New Roman" panose="02020603050405020304" pitchFamily="18" charset="0"/>
              </a:rPr>
              <a:t>20M.</a:t>
            </a:r>
            <a:r>
              <a:rPr lang="en-IE" sz="1800" dirty="0" smtClean="0"/>
              <a:t> (This </a:t>
            </a:r>
            <a:r>
              <a:rPr lang="en-IE" sz="1800" dirty="0"/>
              <a:t>includes </a:t>
            </a:r>
            <a:r>
              <a:rPr lang="en-IE" sz="1800" dirty="0">
                <a:latin typeface="Calibri" panose="020F0502020204030204" pitchFamily="34" charset="0"/>
                <a:cs typeface="Times New Roman" panose="02020603050405020304" pitchFamily="18" charset="0"/>
              </a:rPr>
              <a:t>Information Desk Person, OK Hand, Thumbs Up</a:t>
            </a:r>
            <a:r>
              <a:rPr lang="en-IE" sz="1800" dirty="0" smtClean="0"/>
              <a:t>.)</a:t>
            </a:r>
            <a:endParaRPr lang="en-IE" sz="1800" dirty="0"/>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My Money sheet if you </a:t>
            </a:r>
            <a:r>
              <a:rPr lang="en-IE" sz="1800" dirty="0" smtClean="0">
                <a:latin typeface="Calibri" panose="020F0502020204030204" pitchFamily="34" charset="0"/>
                <a:cs typeface="Times New Roman" panose="02020603050405020304" pitchFamily="18" charset="0"/>
              </a:rPr>
              <a:t>have won it.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289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24744"/>
            <a:ext cx="7772400" cy="4968552"/>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11: November</a:t>
            </a:r>
          </a:p>
          <a:p>
            <a:pPr algn="l"/>
            <a:endParaRPr lang="en-IE" sz="1600" dirty="0"/>
          </a:p>
          <a:p>
            <a:pPr algn="l"/>
            <a:r>
              <a:rPr lang="en-IE" sz="1800" b="1" dirty="0">
                <a:latin typeface="Calibri" panose="020F0502020204030204" pitchFamily="34" charset="0"/>
                <a:cs typeface="Times New Roman" panose="02020603050405020304" pitchFamily="18" charset="0"/>
              </a:rPr>
              <a:t>Circumstances: </a:t>
            </a:r>
            <a:endParaRPr lang="en-IE" sz="1800" b="1" dirty="0" smtClean="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On </a:t>
            </a:r>
            <a:r>
              <a:rPr lang="en-IE" sz="1800" dirty="0">
                <a:latin typeface="Calibri" panose="020F0502020204030204" pitchFamily="34" charset="0"/>
                <a:cs typeface="Times New Roman" panose="02020603050405020304" pitchFamily="18" charset="0"/>
              </a:rPr>
              <a:t>the fifth of November, many people in the UK celebrate Guy Fawkes Night. In the year 1605, Guy Fawkes tried to put an enormous bomb in the UK parliament. These days, people celebrate that the bomb didn’t explode. However, some people think that Guy Fawkes was a hero. These people send a lot of funny, sarcastic messages in November.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is funny or sarcastic, you win </a:t>
            </a:r>
            <a:r>
              <a:rPr lang="en-IE" sz="1800" dirty="0"/>
              <a:t>£</a:t>
            </a:r>
            <a:r>
              <a:rPr lang="en-IE" sz="1800" dirty="0">
                <a:latin typeface="Calibri" panose="020F0502020204030204" pitchFamily="34" charset="0"/>
                <a:cs typeface="Times New Roman" panose="02020603050405020304" pitchFamily="18" charset="0"/>
              </a:rPr>
              <a:t>20M</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(T</a:t>
            </a:r>
            <a:r>
              <a:rPr lang="en-IE" sz="1800" dirty="0"/>
              <a:t>his includes </a:t>
            </a:r>
            <a:r>
              <a:rPr lang="en-IE" sz="1800" dirty="0">
                <a:latin typeface="Calibri" panose="020F0502020204030204" pitchFamily="34" charset="0"/>
                <a:cs typeface="Times New Roman" panose="02020603050405020304" pitchFamily="18" charset="0"/>
              </a:rPr>
              <a:t>Information Desk Person, Poop, Smirk, Stuck Out Tongue Winking Eye, Wink</a:t>
            </a:r>
            <a:r>
              <a:rPr lang="en-IE" sz="1800" dirty="0" smtClean="0"/>
              <a:t>.)</a:t>
            </a:r>
            <a:endParaRPr lang="en-IE" sz="1800" dirty="0">
              <a:latin typeface="Calibri" panose="020F0502020204030204" pitchFamily="34" charset="0"/>
              <a:cs typeface="Times New Roman" panose="02020603050405020304" pitchFamily="18" charset="0"/>
            </a:endParaRPr>
          </a:p>
          <a:p>
            <a:pPr algn="l"/>
            <a:endParaRPr lang="en-IE" sz="16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£20M to your My Money sheet if you have won it.</a:t>
            </a:r>
          </a:p>
          <a:p>
            <a:pPr algn="l"/>
            <a:endParaRPr lang="en-IE" sz="16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742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12: December </a:t>
            </a:r>
            <a:r>
              <a:rPr lang="en-IE" sz="1800" dirty="0">
                <a:latin typeface="Calibri (body)"/>
              </a:rPr>
              <a:t>(final round)</a:t>
            </a: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Happy Christmas! </a:t>
            </a:r>
            <a:r>
              <a:rPr lang="en-IE" sz="1800" dirty="0" smtClean="0">
                <a:latin typeface="Calibri" panose="020F0502020204030204" pitchFamily="34" charset="0"/>
                <a:cs typeface="Times New Roman" panose="02020603050405020304" pitchFamily="18" charset="0"/>
              </a:rPr>
              <a:t>December </a:t>
            </a:r>
            <a:r>
              <a:rPr lang="en-IE" sz="1800" dirty="0">
                <a:latin typeface="Calibri" panose="020F0502020204030204" pitchFamily="34" charset="0"/>
                <a:cs typeface="Times New Roman" panose="02020603050405020304" pitchFamily="18" charset="0"/>
              </a:rPr>
              <a:t>is the time of year for eating, meeting family and friends and generally feeling good. People send millions of messages with positive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like Heart, Yum and Joy. This month, it isn’t very popular to send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aren’t friendly.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has a Friendliness score less than 33, you must return the card to the central </a:t>
            </a:r>
            <a:r>
              <a:rPr lang="en-IE" sz="1800" dirty="0" smtClean="0">
                <a:latin typeface="Calibri" panose="020F0502020204030204" pitchFamily="34" charset="0"/>
                <a:cs typeface="Times New Roman" panose="02020603050405020304" pitchFamily="18" charset="0"/>
              </a:rPr>
              <a:t>pile</a:t>
            </a:r>
            <a:r>
              <a:rPr lang="en-IE" sz="1800" dirty="0">
                <a:latin typeface="Calibri" panose="020F0502020204030204" pitchFamily="34" charset="0"/>
                <a:cs typeface="Times New Roman" panose="02020603050405020304" pitchFamily="18" charset="0"/>
              </a:rPr>
              <a:t> </a:t>
            </a:r>
            <a:r>
              <a:rPr lang="en-IE" sz="1800" dirty="0" smtClean="0"/>
              <a:t>(look </a:t>
            </a:r>
            <a:r>
              <a:rPr lang="en-IE" sz="1800" dirty="0"/>
              <a:t>at the Friendliness score on the card)</a:t>
            </a:r>
            <a:r>
              <a:rPr lang="en-IE" sz="1800" dirty="0" smtClean="0">
                <a:latin typeface="Calibri" panose="020F0502020204030204" pitchFamily="34" charset="0"/>
                <a:cs typeface="Times New Roman" panose="02020603050405020304" pitchFamily="18" charset="0"/>
              </a:rPr>
              <a:t>. </a:t>
            </a:r>
            <a:endParaRPr lang="en-IE" sz="1800" dirty="0">
              <a:latin typeface="Calibri" panose="020F0502020204030204" pitchFamily="34" charset="0"/>
              <a:cs typeface="Times New Roman" panose="02020603050405020304" pitchFamily="18" charset="0"/>
            </a:endParaRPr>
          </a:p>
          <a:p>
            <a:pPr algn="l"/>
            <a:endParaRPr lang="en-IE" sz="1800" dirty="0" smtClean="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t>Count your cards to see which pair has the most.</a:t>
            </a:r>
          </a:p>
          <a:p>
            <a:pPr algn="l"/>
            <a:r>
              <a:rPr lang="en-IE" sz="1800" dirty="0" smtClean="0"/>
              <a:t> </a:t>
            </a:r>
            <a:endParaRPr lang="en-IE" sz="1800" dirty="0"/>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020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sz="1800" dirty="0" smtClean="0"/>
          </a:p>
          <a:p>
            <a:endParaRPr lang="en-IE" sz="1800" dirty="0"/>
          </a:p>
          <a:p>
            <a:endParaRPr lang="en-IE" sz="1800" dirty="0" smtClean="0"/>
          </a:p>
          <a:p>
            <a:r>
              <a:rPr lang="en-IE" sz="1800" dirty="0" smtClean="0">
                <a:latin typeface="+mn-lt"/>
              </a:rPr>
              <a:t>That’s </a:t>
            </a:r>
            <a:r>
              <a:rPr lang="en-IE" sz="1800" dirty="0">
                <a:latin typeface="+mn-lt"/>
              </a:rPr>
              <a:t>the end of the game!</a:t>
            </a:r>
          </a:p>
          <a:p>
            <a:endParaRPr lang="en-IE" sz="1800" dirty="0">
              <a:latin typeface="+mn-lt"/>
            </a:endParaRPr>
          </a:p>
          <a:p>
            <a:endParaRPr lang="en-IE" sz="1800" dirty="0">
              <a:latin typeface="+mn-lt"/>
            </a:endParaRPr>
          </a:p>
          <a:p>
            <a:endParaRPr lang="en-IE" sz="1800" dirty="0">
              <a:latin typeface="+mn-lt"/>
            </a:endParaRPr>
          </a:p>
          <a:p>
            <a:r>
              <a:rPr lang="en-IE" sz="1800" dirty="0" smtClean="0">
                <a:latin typeface="+mn-lt"/>
              </a:rPr>
              <a:t>The </a:t>
            </a:r>
            <a:r>
              <a:rPr lang="en-IE" sz="1800" dirty="0">
                <a:latin typeface="+mn-lt"/>
              </a:rPr>
              <a:t>winners are the team who have the most </a:t>
            </a:r>
            <a:r>
              <a:rPr lang="en-IE" sz="1800" dirty="0" smtClean="0">
                <a:latin typeface="+mn-lt"/>
              </a:rPr>
              <a:t>cards.</a:t>
            </a:r>
            <a:endParaRPr lang="en-IE" sz="1800" dirty="0">
              <a:latin typeface="+mn-lt"/>
            </a:endParaRPr>
          </a:p>
          <a:p>
            <a:pPr algn="l"/>
            <a:r>
              <a:rPr lang="en-IE" sz="1800" dirty="0" smtClean="0"/>
              <a:t> </a:t>
            </a:r>
            <a:endParaRPr lang="en-IE" sz="1800" dirty="0"/>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275015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49725"/>
            <a:ext cx="7772400" cy="4871563"/>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Preparation</a:t>
            </a:r>
          </a:p>
          <a:p>
            <a:pPr algn="l"/>
            <a:endParaRPr lang="en-IE" sz="1600" dirty="0" smtClean="0"/>
          </a:p>
          <a:p>
            <a:pPr algn="l"/>
            <a:r>
              <a:rPr lang="en-IE" sz="1800" b="1" dirty="0" smtClean="0"/>
              <a:t>Information</a:t>
            </a:r>
          </a:p>
          <a:p>
            <a:pPr algn="l"/>
            <a:r>
              <a:rPr lang="en-IE" sz="1800" dirty="0" smtClean="0"/>
              <a:t>You are going to choose, and buy, popular </a:t>
            </a:r>
            <a:r>
              <a:rPr lang="en-IE" sz="1800" dirty="0" err="1" smtClean="0"/>
              <a:t>emotis</a:t>
            </a:r>
            <a:r>
              <a:rPr lang="en-IE" sz="1800" dirty="0" smtClean="0"/>
              <a:t> </a:t>
            </a:r>
            <a:r>
              <a:rPr lang="en-IE" sz="1800" dirty="0" smtClean="0"/>
              <a:t>for your publicity agency! The team with the most </a:t>
            </a:r>
            <a:r>
              <a:rPr lang="en-IE" sz="1800" u="sng" dirty="0" smtClean="0"/>
              <a:t>cards</a:t>
            </a:r>
            <a:r>
              <a:rPr lang="en-IE" sz="1800" dirty="0" smtClean="0"/>
              <a:t> at the end (not the most money) wins the game. There are 12 rounds (January to December).</a:t>
            </a:r>
          </a:p>
          <a:p>
            <a:pPr algn="l"/>
            <a:endParaRPr lang="en-IE" sz="1600" dirty="0"/>
          </a:p>
          <a:p>
            <a:pPr algn="l"/>
            <a:r>
              <a:rPr lang="en-IE" sz="1800" b="1" dirty="0" smtClean="0"/>
              <a:t>Instruction</a:t>
            </a:r>
            <a:endParaRPr lang="en-IE" sz="1800" dirty="0" smtClean="0"/>
          </a:p>
          <a:p>
            <a:pPr algn="l"/>
            <a:r>
              <a:rPr lang="en-IE" sz="1800" dirty="0" smtClean="0"/>
              <a:t>Each pair starts with £100M (M=million). Choose </a:t>
            </a:r>
            <a:r>
              <a:rPr lang="en-IE" sz="1800" dirty="0"/>
              <a:t>three </a:t>
            </a:r>
            <a:r>
              <a:rPr lang="en-IE" sz="1800" dirty="0" err="1" smtClean="0"/>
              <a:t>emotis</a:t>
            </a:r>
            <a:r>
              <a:rPr lang="en-IE" sz="1800" dirty="0" smtClean="0"/>
              <a:t> </a:t>
            </a:r>
            <a:r>
              <a:rPr lang="en-IE" sz="1800" dirty="0"/>
              <a:t>that you want </a:t>
            </a:r>
            <a:r>
              <a:rPr lang="en-IE" sz="1800" dirty="0" smtClean="0"/>
              <a:t>to buy. Look at the price list, and </a:t>
            </a:r>
            <a:r>
              <a:rPr lang="en-IE" sz="1800" dirty="0"/>
              <a:t>t</a:t>
            </a:r>
            <a:r>
              <a:rPr lang="en-IE" sz="1800" dirty="0" smtClean="0"/>
              <a:t>alk </a:t>
            </a:r>
            <a:r>
              <a:rPr lang="en-IE" sz="1800" dirty="0"/>
              <a:t>to your </a:t>
            </a:r>
            <a:r>
              <a:rPr lang="en-IE" sz="1800" dirty="0" smtClean="0"/>
              <a:t>teammate </a:t>
            </a:r>
            <a:r>
              <a:rPr lang="en-IE" sz="1800" dirty="0"/>
              <a:t>to decide </a:t>
            </a:r>
            <a:r>
              <a:rPr lang="en-IE" sz="1800" dirty="0" smtClean="0"/>
              <a:t>which cards to buy. </a:t>
            </a:r>
            <a:r>
              <a:rPr lang="en-IE" sz="1800" i="1" dirty="0" smtClean="0"/>
              <a:t>Example</a:t>
            </a:r>
            <a:r>
              <a:rPr lang="en-IE" sz="1800" i="1" dirty="0"/>
              <a:t>: The Raised Hands </a:t>
            </a:r>
            <a:r>
              <a:rPr lang="en-IE" sz="1800" i="1" dirty="0" err="1" smtClean="0"/>
              <a:t>emoti</a:t>
            </a:r>
            <a:r>
              <a:rPr lang="en-IE" sz="1800" i="1" dirty="0" smtClean="0"/>
              <a:t> </a:t>
            </a:r>
            <a:r>
              <a:rPr lang="en-IE" sz="1800" i="1" dirty="0"/>
              <a:t>expresses congratulations. I think it will be popular in January because a lot of people celebrate the New Year. </a:t>
            </a:r>
            <a:endParaRPr lang="en-IE" sz="1800" i="1" dirty="0" smtClean="0"/>
          </a:p>
          <a:p>
            <a:pPr algn="l"/>
            <a:endParaRPr lang="en-IE" sz="1600" i="1" dirty="0"/>
          </a:p>
          <a:p>
            <a:pPr algn="l"/>
            <a:r>
              <a:rPr lang="en-IE" sz="1800" dirty="0"/>
              <a:t>Roll a dice to decide which team is first to </a:t>
            </a:r>
            <a:r>
              <a:rPr lang="en-IE" sz="1800" dirty="0" smtClean="0"/>
              <a:t>choose which three </a:t>
            </a:r>
            <a:r>
              <a:rPr lang="en-IE" sz="1800" dirty="0" err="1" smtClean="0"/>
              <a:t>emotis</a:t>
            </a:r>
            <a:r>
              <a:rPr lang="en-IE" sz="1800" dirty="0" smtClean="0"/>
              <a:t> </a:t>
            </a:r>
            <a:r>
              <a:rPr lang="en-IE" sz="1800" dirty="0" smtClean="0"/>
              <a:t>to buy!</a:t>
            </a:r>
          </a:p>
          <a:p>
            <a:pPr algn="l"/>
            <a:endParaRPr lang="en-IE" sz="1600" dirty="0"/>
          </a:p>
          <a:p>
            <a:pPr algn="l"/>
            <a:r>
              <a:rPr lang="en-IE" sz="1800" dirty="0" smtClean="0"/>
              <a:t>Complete your My Money sheet, and put it in front of you so the other players can see how much money you have</a:t>
            </a:r>
            <a:r>
              <a:rPr lang="en-IE" sz="1800" dirty="0"/>
              <a:t>. Put your three cards in front of </a:t>
            </a:r>
            <a:r>
              <a:rPr lang="en-IE" sz="1800" dirty="0" smtClean="0"/>
              <a:t>you, too, </a:t>
            </a:r>
            <a:r>
              <a:rPr lang="en-IE" sz="1800" dirty="0"/>
              <a:t>so that the other players can </a:t>
            </a:r>
            <a:r>
              <a:rPr lang="en-IE" sz="1800" dirty="0" smtClean="0"/>
              <a:t>see your </a:t>
            </a:r>
            <a:r>
              <a:rPr lang="en-IE" sz="1800" dirty="0" err="1" smtClean="0"/>
              <a:t>emotis</a:t>
            </a:r>
            <a:r>
              <a:rPr lang="en-IE" sz="1800" dirty="0" smtClean="0"/>
              <a:t>.</a:t>
            </a:r>
            <a:endParaRPr lang="en-IE" sz="1800" dirty="0"/>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1487492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Price list</a:t>
            </a:r>
          </a:p>
          <a:p>
            <a:pPr algn="l"/>
            <a:endParaRPr lang="en-IE" sz="1800" dirty="0" smtClean="0">
              <a:latin typeface="Calibri (body)"/>
            </a:endParaRPr>
          </a:p>
          <a:p>
            <a:pPr algn="l"/>
            <a:endParaRPr lang="en-IE" sz="1800" dirty="0" smtClean="0"/>
          </a:p>
          <a:p>
            <a:pPr algn="l"/>
            <a:endParaRPr lang="en-GB" sz="1800" dirty="0"/>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graphicFrame>
        <p:nvGraphicFramePr>
          <p:cNvPr id="3" name="Table 2"/>
          <p:cNvGraphicFramePr>
            <a:graphicFrameLocks noGrp="1"/>
          </p:cNvGraphicFramePr>
          <p:nvPr>
            <p:extLst>
              <p:ext uri="{D42A27DB-BD31-4B8C-83A1-F6EECF244321}">
                <p14:modId xmlns:p14="http://schemas.microsoft.com/office/powerpoint/2010/main" val="1487748504"/>
              </p:ext>
            </p:extLst>
          </p:nvPr>
        </p:nvGraphicFramePr>
        <p:xfrm>
          <a:off x="827584" y="1697852"/>
          <a:ext cx="2520280" cy="3963396"/>
        </p:xfrm>
        <a:graphic>
          <a:graphicData uri="http://schemas.openxmlformats.org/drawingml/2006/table">
            <a:tbl>
              <a:tblPr firstRow="1">
                <a:tableStyleId>{5C22544A-7EE6-4342-B048-85BDC9FD1C3A}</a:tableStyleId>
              </a:tblPr>
              <a:tblGrid>
                <a:gridCol w="1800200"/>
                <a:gridCol w="720080"/>
              </a:tblGrid>
              <a:tr h="431694">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
                      </a:r>
                      <a:r>
                        <a:rPr lang="en-IE" sz="1200" b="1" i="1" kern="1200" dirty="0" err="1" smtClean="0">
                          <a:solidFill>
                            <a:schemeClr val="dk1"/>
                          </a:solidFill>
                          <a:effectLst/>
                          <a:latin typeface="+mn-lt"/>
                          <a:ea typeface="+mn-ea"/>
                          <a:cs typeface="+mn-cs"/>
                        </a:rPr>
                        <a:t>emoti</a:t>
                      </a:r>
                      <a:endParaRPr lang="en-GB" sz="1200" dirty="0">
                        <a:effectLst/>
                        <a:latin typeface="Calibri"/>
                        <a:ea typeface="Calibri"/>
                        <a:cs typeface="Times New Roman"/>
                      </a:endParaRPr>
                    </a:p>
                  </a:txBody>
                  <a:tcPr marL="68580" marR="68580" marT="0" marB="0"/>
                </a:tc>
                <a:tc>
                  <a:txBody>
                    <a:bodyPr/>
                    <a:lstStyle/>
                    <a:p>
                      <a:r>
                        <a:rPr lang="en-IE" sz="1000" b="1" i="1" kern="1200" dirty="0" smtClean="0">
                          <a:solidFill>
                            <a:schemeClr val="dk1"/>
                          </a:solidFill>
                          <a:effectLst/>
                          <a:latin typeface="+mn-lt"/>
                          <a:ea typeface="+mn-ea"/>
                          <a:cs typeface="+mn-cs"/>
                        </a:rPr>
                        <a:t>Price (M = million)</a:t>
                      </a:r>
                      <a:endParaRPr lang="en-GB" sz="1000" dirty="0"/>
                    </a:p>
                  </a:txBody>
                  <a:tcPr/>
                </a:tc>
              </a:tr>
              <a:tr h="363350">
                <a:tc>
                  <a:txBody>
                    <a:bodyPr/>
                    <a:lstStyle/>
                    <a:p>
                      <a:pPr>
                        <a:lnSpc>
                          <a:spcPct val="150000"/>
                        </a:lnSpc>
                        <a:spcAft>
                          <a:spcPts val="0"/>
                        </a:spcAft>
                      </a:pPr>
                      <a:r>
                        <a:rPr lang="en-IE" sz="1100" dirty="0">
                          <a:effectLst/>
                          <a:latin typeface="Calibri"/>
                          <a:ea typeface="Calibri"/>
                          <a:cs typeface="Times New Roman"/>
                        </a:rPr>
                        <a:t>Blush</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Expressionless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£5M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Flushed</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£10M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Grin</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Heart</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£40M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Heart Eyes</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£30M</a:t>
                      </a:r>
                      <a:endParaRPr lang="en-GB" sz="1100" dirty="0">
                        <a:effectLst/>
                        <a:latin typeface="Calibri"/>
                        <a:ea typeface="Calibri"/>
                        <a:cs typeface="Times New Roman"/>
                      </a:endParaRPr>
                    </a:p>
                  </a:txBody>
                  <a:tcPr marL="68580" marR="68580" marT="0" marB="0"/>
                </a:tc>
              </a:tr>
              <a:tr h="288032">
                <a:tc>
                  <a:txBody>
                    <a:bodyPr/>
                    <a:lstStyle/>
                    <a:p>
                      <a:pPr>
                        <a:lnSpc>
                          <a:spcPct val="150000"/>
                        </a:lnSpc>
                        <a:spcAft>
                          <a:spcPts val="0"/>
                        </a:spcAft>
                      </a:pPr>
                      <a:r>
                        <a:rPr lang="en-IE" sz="1100">
                          <a:effectLst/>
                          <a:latin typeface="Calibri"/>
                          <a:ea typeface="Calibri"/>
                          <a:cs typeface="Times New Roman"/>
                        </a:rPr>
                        <a:t>Information Desk Person</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£10M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Joy</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£30M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Kissing Heart</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Notes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£5M</a:t>
                      </a:r>
                      <a:endParaRPr lang="en-GB" sz="1100"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686357939"/>
              </p:ext>
            </p:extLst>
          </p:nvPr>
        </p:nvGraphicFramePr>
        <p:xfrm>
          <a:off x="3419872" y="1691345"/>
          <a:ext cx="2448272" cy="3969903"/>
        </p:xfrm>
        <a:graphic>
          <a:graphicData uri="http://schemas.openxmlformats.org/drawingml/2006/table">
            <a:tbl>
              <a:tblPr firstRow="1">
                <a:tableStyleId>{5C22544A-7EE6-4342-B048-85BDC9FD1C3A}</a:tableStyleId>
              </a:tblPr>
              <a:tblGrid>
                <a:gridCol w="1678045"/>
                <a:gridCol w="770227"/>
              </a:tblGrid>
              <a:tr h="429091">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
                      </a:r>
                      <a:r>
                        <a:rPr lang="en-IE" sz="1200" b="1" i="1" kern="1200" dirty="0" err="1" smtClean="0">
                          <a:solidFill>
                            <a:schemeClr val="dk1"/>
                          </a:solidFill>
                          <a:effectLst/>
                          <a:latin typeface="+mn-lt"/>
                          <a:ea typeface="+mn-ea"/>
                          <a:cs typeface="+mn-cs"/>
                        </a:rPr>
                        <a:t>emoti</a:t>
                      </a:r>
                      <a:endParaRPr lang="en-GB" sz="1200" dirty="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dirty="0"/>
                    </a:p>
                  </a:txBody>
                  <a:tcPr/>
                </a:tc>
              </a:tr>
              <a:tr h="372460">
                <a:tc>
                  <a:txBody>
                    <a:bodyPr/>
                    <a:lstStyle/>
                    <a:p>
                      <a:pPr>
                        <a:lnSpc>
                          <a:spcPct val="150000"/>
                        </a:lnSpc>
                        <a:spcAft>
                          <a:spcPts val="0"/>
                        </a:spcAft>
                      </a:pPr>
                      <a:r>
                        <a:rPr lang="en-IE" sz="1100" dirty="0">
                          <a:effectLst/>
                          <a:latin typeface="Calibri"/>
                          <a:ea typeface="Calibri"/>
                          <a:cs typeface="Times New Roman"/>
                        </a:rPr>
                        <a:t>OK Hand</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Peace</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Pensive</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Pray</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Rage</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Raised Hands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£10M</a:t>
                      </a:r>
                      <a:endParaRPr lang="en-GB" sz="1100">
                        <a:effectLst/>
                        <a:latin typeface="Calibri"/>
                        <a:ea typeface="Calibri"/>
                        <a:cs typeface="Times New Roman"/>
                      </a:endParaRPr>
                    </a:p>
                  </a:txBody>
                  <a:tcPr marL="68580" marR="68580" marT="0" marB="0"/>
                </a:tc>
              </a:tr>
              <a:tr h="288032">
                <a:tc>
                  <a:txBody>
                    <a:bodyPr/>
                    <a:lstStyle/>
                    <a:p>
                      <a:pPr>
                        <a:lnSpc>
                          <a:spcPct val="150000"/>
                        </a:lnSpc>
                        <a:spcAft>
                          <a:spcPts val="0"/>
                        </a:spcAft>
                      </a:pPr>
                      <a:r>
                        <a:rPr lang="en-IE" sz="1100">
                          <a:effectLst/>
                          <a:latin typeface="Calibri"/>
                          <a:ea typeface="Calibri"/>
                          <a:cs typeface="Times New Roman"/>
                        </a:rPr>
                        <a:t>Relaxed</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£30M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Poop</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See No Evil</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Smirk</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28152364"/>
              </p:ext>
            </p:extLst>
          </p:nvPr>
        </p:nvGraphicFramePr>
        <p:xfrm>
          <a:off x="5940152" y="1700808"/>
          <a:ext cx="2524418" cy="3960592"/>
        </p:xfrm>
        <a:graphic>
          <a:graphicData uri="http://schemas.openxmlformats.org/drawingml/2006/table">
            <a:tbl>
              <a:tblPr firstRow="1">
                <a:tableStyleId>{5C22544A-7EE6-4342-B048-85BDC9FD1C3A}</a:tableStyleId>
              </a:tblPr>
              <a:tblGrid>
                <a:gridCol w="1760697"/>
                <a:gridCol w="763721"/>
              </a:tblGrid>
              <a:tr h="425629">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
                      </a:r>
                      <a:r>
                        <a:rPr lang="en-IE" sz="1200" b="1" i="1" kern="1200" dirty="0" err="1" smtClean="0">
                          <a:solidFill>
                            <a:schemeClr val="dk1"/>
                          </a:solidFill>
                          <a:effectLst/>
                          <a:latin typeface="+mn-lt"/>
                          <a:ea typeface="+mn-ea"/>
                          <a:cs typeface="+mn-cs"/>
                        </a:rPr>
                        <a:t>emoti</a:t>
                      </a:r>
                      <a:endParaRPr lang="en-GB" sz="1200" dirty="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sz="1000" dirty="0"/>
                    </a:p>
                  </a:txBody>
                  <a:tcPr/>
                </a:tc>
              </a:tr>
              <a:tr h="366459">
                <a:tc>
                  <a:txBody>
                    <a:bodyPr/>
                    <a:lstStyle/>
                    <a:p>
                      <a:pPr>
                        <a:lnSpc>
                          <a:spcPct val="150000"/>
                        </a:lnSpc>
                        <a:spcAft>
                          <a:spcPts val="0"/>
                        </a:spcAft>
                      </a:pPr>
                      <a:r>
                        <a:rPr lang="en-IE" sz="1100">
                          <a:effectLst/>
                          <a:latin typeface="Calibri"/>
                          <a:ea typeface="Calibri"/>
                          <a:cs typeface="Times New Roman"/>
                        </a:rPr>
                        <a:t>Sob</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504056">
                <a:tc>
                  <a:txBody>
                    <a:bodyPr/>
                    <a:lstStyle/>
                    <a:p>
                      <a:pPr>
                        <a:lnSpc>
                          <a:spcPct val="150000"/>
                        </a:lnSpc>
                        <a:spcAft>
                          <a:spcPts val="0"/>
                        </a:spcAft>
                      </a:pPr>
                      <a:r>
                        <a:rPr lang="en-IE" sz="1100" dirty="0">
                          <a:effectLst/>
                          <a:latin typeface="Calibri"/>
                          <a:ea typeface="Calibri"/>
                          <a:cs typeface="Times New Roman"/>
                        </a:rPr>
                        <a:t>Stuck-Out Tongue </a:t>
                      </a:r>
                      <a:endParaRPr lang="en-IE" sz="1100" dirty="0" smtClean="0">
                        <a:effectLst/>
                        <a:latin typeface="Calibri"/>
                        <a:ea typeface="Calibri"/>
                        <a:cs typeface="Times New Roman"/>
                      </a:endParaRPr>
                    </a:p>
                    <a:p>
                      <a:pPr>
                        <a:lnSpc>
                          <a:spcPct val="150000"/>
                        </a:lnSpc>
                        <a:spcAft>
                          <a:spcPts val="0"/>
                        </a:spcAft>
                      </a:pPr>
                      <a:r>
                        <a:rPr lang="en-IE" sz="1100" dirty="0" smtClean="0">
                          <a:effectLst/>
                          <a:latin typeface="Calibri"/>
                          <a:ea typeface="Calibri"/>
                          <a:cs typeface="Times New Roman"/>
                        </a:rPr>
                        <a:t>Winking </a:t>
                      </a:r>
                      <a:r>
                        <a:rPr lang="en-IE" sz="1100" dirty="0">
                          <a:effectLst/>
                          <a:latin typeface="Calibri"/>
                          <a:ea typeface="Calibri"/>
                          <a:cs typeface="Times New Roman"/>
                        </a:rPr>
                        <a:t>Eye</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15139">
                <a:tc>
                  <a:txBody>
                    <a:bodyPr/>
                    <a:lstStyle/>
                    <a:p>
                      <a:pPr>
                        <a:lnSpc>
                          <a:spcPct val="150000"/>
                        </a:lnSpc>
                        <a:spcAft>
                          <a:spcPts val="0"/>
                        </a:spcAft>
                      </a:pPr>
                      <a:r>
                        <a:rPr lang="en-IE" sz="1100">
                          <a:effectLst/>
                          <a:latin typeface="Calibri"/>
                          <a:ea typeface="Calibri"/>
                          <a:cs typeface="Times New Roman"/>
                        </a:rPr>
                        <a:t>Sunglasses</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288032">
                <a:tc>
                  <a:txBody>
                    <a:bodyPr/>
                    <a:lstStyle/>
                    <a:p>
                      <a:pPr>
                        <a:lnSpc>
                          <a:spcPct val="150000"/>
                        </a:lnSpc>
                        <a:spcAft>
                          <a:spcPts val="0"/>
                        </a:spcAft>
                      </a:pPr>
                      <a:r>
                        <a:rPr lang="en-IE" sz="1100">
                          <a:effectLst/>
                          <a:latin typeface="Calibri"/>
                          <a:ea typeface="Calibri"/>
                          <a:cs typeface="Times New Roman"/>
                        </a:rPr>
                        <a:t>Thumbs Up</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£10M</a:t>
                      </a:r>
                      <a:endParaRPr lang="en-GB" sz="1100">
                        <a:effectLst/>
                        <a:latin typeface="Calibri"/>
                        <a:ea typeface="Calibri"/>
                        <a:cs typeface="Times New Roman"/>
                      </a:endParaRPr>
                    </a:p>
                  </a:txBody>
                  <a:tcPr marL="68580" marR="68580" marT="0" marB="0"/>
                </a:tc>
              </a:tr>
              <a:tr h="332933">
                <a:tc>
                  <a:txBody>
                    <a:bodyPr/>
                    <a:lstStyle/>
                    <a:p>
                      <a:pPr>
                        <a:lnSpc>
                          <a:spcPct val="150000"/>
                        </a:lnSpc>
                        <a:spcAft>
                          <a:spcPts val="0"/>
                        </a:spcAft>
                      </a:pPr>
                      <a:r>
                        <a:rPr lang="en-IE" sz="1100">
                          <a:effectLst/>
                          <a:latin typeface="Calibri"/>
                          <a:ea typeface="Calibri"/>
                          <a:cs typeface="Times New Roman"/>
                        </a:rPr>
                        <a:t>Eyes</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32933">
                <a:tc>
                  <a:txBody>
                    <a:bodyPr/>
                    <a:lstStyle/>
                    <a:p>
                      <a:pPr>
                        <a:lnSpc>
                          <a:spcPct val="150000"/>
                        </a:lnSpc>
                        <a:spcAft>
                          <a:spcPts val="0"/>
                        </a:spcAft>
                      </a:pPr>
                      <a:r>
                        <a:rPr lang="en-IE" sz="1100" dirty="0">
                          <a:effectLst/>
                          <a:latin typeface="Calibri"/>
                          <a:ea typeface="Calibri"/>
                          <a:cs typeface="Times New Roman"/>
                        </a:rPr>
                        <a:t>Two Hearts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32933">
                <a:tc>
                  <a:txBody>
                    <a:bodyPr/>
                    <a:lstStyle/>
                    <a:p>
                      <a:pPr>
                        <a:lnSpc>
                          <a:spcPct val="150000"/>
                        </a:lnSpc>
                        <a:spcAft>
                          <a:spcPts val="0"/>
                        </a:spcAft>
                      </a:pPr>
                      <a:r>
                        <a:rPr lang="en-IE" sz="1100" dirty="0" err="1">
                          <a:effectLst/>
                          <a:latin typeface="Calibri"/>
                          <a:ea typeface="Calibri"/>
                          <a:cs typeface="Times New Roman"/>
                        </a:rPr>
                        <a:t>Unamused</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£30M</a:t>
                      </a:r>
                      <a:endParaRPr lang="en-GB" sz="1100">
                        <a:effectLst/>
                        <a:latin typeface="Calibri"/>
                        <a:ea typeface="Calibri"/>
                        <a:cs typeface="Times New Roman"/>
                      </a:endParaRPr>
                    </a:p>
                  </a:txBody>
                  <a:tcPr marL="68580" marR="68580" marT="0" marB="0"/>
                </a:tc>
              </a:tr>
              <a:tr h="342398">
                <a:tc>
                  <a:txBody>
                    <a:bodyPr/>
                    <a:lstStyle/>
                    <a:p>
                      <a:pPr>
                        <a:lnSpc>
                          <a:spcPct val="150000"/>
                        </a:lnSpc>
                        <a:spcAft>
                          <a:spcPts val="0"/>
                        </a:spcAft>
                      </a:pPr>
                      <a:r>
                        <a:rPr lang="en-IE" sz="1100">
                          <a:effectLst/>
                          <a:latin typeface="Calibri"/>
                          <a:ea typeface="Calibri"/>
                          <a:cs typeface="Times New Roman"/>
                        </a:rPr>
                        <a:t>Weary</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Wink</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£10M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Yum</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£5M</a:t>
                      </a:r>
                      <a:endParaRPr lang="en-GB"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779349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052736"/>
            <a:ext cx="7772400" cy="4968552"/>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 January</a:t>
            </a:r>
            <a:endParaRPr lang="en-IE" sz="1800" dirty="0">
              <a:latin typeface="Calibri (body)"/>
            </a:endParaRPr>
          </a:p>
          <a:p>
            <a:pPr algn="l"/>
            <a:endParaRPr lang="en-IE" sz="1800" dirty="0"/>
          </a:p>
          <a:p>
            <a:pPr algn="l"/>
            <a:r>
              <a:rPr lang="en-IE" sz="1800" b="1" dirty="0" smtClean="0">
                <a:latin typeface="Calibri" panose="020F0502020204030204" pitchFamily="34" charset="0"/>
                <a:cs typeface="Times New Roman" panose="02020603050405020304" pitchFamily="18" charset="0"/>
              </a:rPr>
              <a:t>Circumstances: </a:t>
            </a:r>
            <a:endParaRPr lang="en-IE" sz="1800" b="1" dirty="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Happy New Year! In the UK, the first moments in January are very happy with a lot of celebration. People </a:t>
            </a:r>
            <a:r>
              <a:rPr lang="en-IE" sz="1800" dirty="0" smtClean="0">
                <a:latin typeface="Calibri" panose="020F0502020204030204" pitchFamily="34" charset="0"/>
                <a:cs typeface="Times New Roman" panose="02020603050405020304" pitchFamily="18" charset="0"/>
              </a:rPr>
              <a:t>send </a:t>
            </a:r>
            <a:r>
              <a:rPr lang="en-IE" sz="1800" dirty="0">
                <a:latin typeface="Calibri" panose="020F0502020204030204" pitchFamily="34" charset="0"/>
                <a:cs typeface="Times New Roman" panose="02020603050405020304" pitchFamily="18" charset="0"/>
              </a:rPr>
              <a:t>a lot of messages to say </a:t>
            </a:r>
            <a:r>
              <a:rPr lang="en-IE" sz="1800" dirty="0" smtClean="0">
                <a:latin typeface="Calibri" panose="020F0502020204030204" pitchFamily="34" charset="0"/>
                <a:cs typeface="Times New Roman" panose="02020603050405020304" pitchFamily="18" charset="0"/>
              </a:rPr>
              <a:t>‘Congratulations!’. </a:t>
            </a:r>
            <a:r>
              <a:rPr lang="en-IE" sz="1800" dirty="0">
                <a:latin typeface="Calibri" panose="020F0502020204030204" pitchFamily="34" charset="0"/>
                <a:cs typeface="Times New Roman" panose="02020603050405020304" pitchFamily="18" charset="0"/>
              </a:rPr>
              <a:t>If you have a happy or celebration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you </a:t>
            </a:r>
            <a:r>
              <a:rPr lang="en-IE" sz="1800" dirty="0" smtClean="0">
                <a:latin typeface="Calibri" panose="020F0502020204030204" pitchFamily="34" charset="0"/>
                <a:cs typeface="Times New Roman" panose="02020603050405020304" pitchFamily="18" charset="0"/>
              </a:rPr>
              <a:t>win </a:t>
            </a:r>
            <a:r>
              <a:rPr lang="en-IE" sz="1800" dirty="0">
                <a:latin typeface="Calibri" panose="020F0502020204030204" pitchFamily="34" charset="0"/>
                <a:cs typeface="Times New Roman" panose="02020603050405020304" pitchFamily="18" charset="0"/>
              </a:rPr>
              <a:t>an extra £20M</a:t>
            </a:r>
            <a:r>
              <a:rPr lang="en-IE" sz="1800" dirty="0" smtClean="0">
                <a:latin typeface="Calibri" panose="020F0502020204030204" pitchFamily="34" charset="0"/>
                <a:cs typeface="Times New Roman" panose="02020603050405020304" pitchFamily="18" charset="0"/>
              </a:rPr>
              <a:t>. (This </a:t>
            </a:r>
            <a:r>
              <a:rPr lang="en-IE" sz="1800" dirty="0">
                <a:latin typeface="Calibri" panose="020F0502020204030204" pitchFamily="34" charset="0"/>
                <a:cs typeface="Times New Roman" panose="02020603050405020304" pitchFamily="18" charset="0"/>
              </a:rPr>
              <a:t>includes Grin, Joy, Raised Hands, </a:t>
            </a:r>
            <a:r>
              <a:rPr lang="en-IE" sz="1800" dirty="0" smtClean="0">
                <a:latin typeface="Calibri" panose="020F0502020204030204" pitchFamily="34" charset="0"/>
                <a:cs typeface="Times New Roman" panose="02020603050405020304" pitchFamily="18" charset="0"/>
              </a:rPr>
              <a:t>Stuck-Out </a:t>
            </a:r>
            <a:r>
              <a:rPr lang="en-IE" sz="1800" dirty="0">
                <a:latin typeface="Calibri" panose="020F0502020204030204" pitchFamily="34" charset="0"/>
                <a:cs typeface="Times New Roman" panose="02020603050405020304" pitchFamily="18" charset="0"/>
              </a:rPr>
              <a:t>Tongue Winking Eye</a:t>
            </a:r>
            <a:r>
              <a:rPr lang="en-IE" sz="1800" dirty="0" smtClean="0">
                <a:latin typeface="Calibri" panose="020F0502020204030204" pitchFamily="34" charset="0"/>
                <a:cs typeface="Times New Roman" panose="02020603050405020304" pitchFamily="18" charset="0"/>
              </a:rPr>
              <a:t>.)</a:t>
            </a:r>
          </a:p>
          <a:p>
            <a:pPr algn="l"/>
            <a:endParaRPr lang="en-IE" sz="1800" dirty="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However, the rest of January is quite sad in the UK. The weather is cold and the nights are long. It is popular to </a:t>
            </a:r>
            <a:r>
              <a:rPr lang="en-IE" sz="1800" dirty="0" smtClean="0">
                <a:latin typeface="Calibri" panose="020F0502020204030204" pitchFamily="34" charset="0"/>
                <a:cs typeface="Times New Roman" panose="02020603050405020304" pitchFamily="18" charset="0"/>
              </a:rPr>
              <a:t>send unhappy </a:t>
            </a:r>
            <a:r>
              <a:rPr lang="en-IE" sz="1800" dirty="0" err="1"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If you have a sad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you win an extra </a:t>
            </a:r>
            <a:r>
              <a:rPr lang="en-IE" sz="1800" dirty="0"/>
              <a:t>£</a:t>
            </a:r>
            <a:r>
              <a:rPr lang="en-IE" sz="1800" dirty="0">
                <a:latin typeface="Calibri" panose="020F0502020204030204" pitchFamily="34" charset="0"/>
                <a:cs typeface="Times New Roman" panose="02020603050405020304" pitchFamily="18" charset="0"/>
              </a:rPr>
              <a:t>20M</a:t>
            </a:r>
            <a:r>
              <a:rPr lang="en-IE" sz="1800" dirty="0" smtClean="0">
                <a:latin typeface="Calibri" panose="020F0502020204030204" pitchFamily="34" charset="0"/>
                <a:cs typeface="Times New Roman" panose="02020603050405020304" pitchFamily="18" charset="0"/>
              </a:rPr>
              <a:t>. (This </a:t>
            </a:r>
            <a:r>
              <a:rPr lang="en-IE" sz="1800" dirty="0">
                <a:latin typeface="Calibri" panose="020F0502020204030204" pitchFamily="34" charset="0"/>
                <a:cs typeface="Times New Roman" panose="02020603050405020304" pitchFamily="18" charset="0"/>
              </a:rPr>
              <a:t>includes Pensive, Sob, </a:t>
            </a:r>
            <a:r>
              <a:rPr lang="en-IE" sz="1800" dirty="0" smtClean="0">
                <a:latin typeface="Calibri" panose="020F0502020204030204" pitchFamily="34" charset="0"/>
                <a:cs typeface="Times New Roman" panose="02020603050405020304" pitchFamily="18" charset="0"/>
              </a:rPr>
              <a:t>Weary.)</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a:t>
            </a:r>
            <a:r>
              <a:rPr lang="en-IE" sz="1800" dirty="0" smtClean="0">
                <a:latin typeface="Calibri" panose="020F0502020204030204" pitchFamily="34" charset="0"/>
                <a:cs typeface="Times New Roman" panose="02020603050405020304" pitchFamily="18" charset="0"/>
              </a:rPr>
              <a:t>20M or £40M </a:t>
            </a:r>
            <a:r>
              <a:rPr lang="en-IE" sz="1800" dirty="0">
                <a:latin typeface="Calibri" panose="020F0502020204030204" pitchFamily="34" charset="0"/>
                <a:cs typeface="Times New Roman" panose="02020603050405020304" pitchFamily="18" charset="0"/>
              </a:rPr>
              <a:t>to your My </a:t>
            </a:r>
            <a:r>
              <a:rPr lang="en-IE" sz="1800" dirty="0" smtClean="0">
                <a:latin typeface="Calibri" panose="020F0502020204030204" pitchFamily="34" charset="0"/>
                <a:cs typeface="Times New Roman" panose="02020603050405020304" pitchFamily="18" charset="0"/>
              </a:rPr>
              <a:t>Money </a:t>
            </a:r>
            <a:r>
              <a:rPr lang="en-IE" sz="1800" dirty="0">
                <a:latin typeface="Calibri" panose="020F0502020204030204" pitchFamily="34" charset="0"/>
                <a:cs typeface="Times New Roman" panose="02020603050405020304" pitchFamily="18" charset="0"/>
              </a:rPr>
              <a:t>sheet if you have won it. </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216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824536"/>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2: February</a:t>
            </a:r>
            <a:endParaRPr lang="en-IE" sz="1800" dirty="0">
              <a:latin typeface="Calibri (body)"/>
            </a:endParaRPr>
          </a:p>
          <a:p>
            <a:pPr algn="l"/>
            <a:endParaRPr lang="en-IE" sz="1600" dirty="0"/>
          </a:p>
          <a:p>
            <a:pPr algn="l"/>
            <a:r>
              <a:rPr lang="en-IE" sz="1800" b="1" dirty="0">
                <a:latin typeface="Calibri" panose="020F0502020204030204" pitchFamily="34" charset="0"/>
                <a:cs typeface="Times New Roman" panose="02020603050405020304" pitchFamily="18" charset="0"/>
              </a:rPr>
              <a:t>Circumstances: </a:t>
            </a:r>
          </a:p>
          <a:p>
            <a:pPr algn="l"/>
            <a:r>
              <a:rPr lang="en-IE" sz="1800" dirty="0">
                <a:latin typeface="Calibri" panose="020F0502020204030204" pitchFamily="34" charset="0"/>
                <a:cs typeface="Times New Roman" panose="02020603050405020304" pitchFamily="18" charset="0"/>
              </a:rPr>
              <a:t>Everybody knows that in the UK February is the month for love. Valentine’s Day is on 14</a:t>
            </a:r>
            <a:r>
              <a:rPr lang="en-IE" sz="1800" baseline="30000" dirty="0">
                <a:latin typeface="Calibri" panose="020F0502020204030204" pitchFamily="34" charset="0"/>
                <a:cs typeface="Times New Roman" panose="02020603050405020304" pitchFamily="18" charset="0"/>
              </a:rPr>
              <a:t>th</a:t>
            </a:r>
            <a:r>
              <a:rPr lang="en-IE" sz="1800" dirty="0">
                <a:latin typeface="Calibri" panose="020F0502020204030204" pitchFamily="34" charset="0"/>
                <a:cs typeface="Times New Roman" panose="02020603050405020304" pitchFamily="18" charset="0"/>
              </a:rPr>
              <a:t> February and people </a:t>
            </a:r>
            <a:r>
              <a:rPr lang="en-IE" sz="1800" dirty="0" smtClean="0">
                <a:latin typeface="Calibri" panose="020F0502020204030204" pitchFamily="34" charset="0"/>
                <a:cs typeface="Times New Roman" panose="02020603050405020304" pitchFamily="18" charset="0"/>
              </a:rPr>
              <a:t>send lots </a:t>
            </a:r>
            <a:r>
              <a:rPr lang="en-IE" sz="1800" dirty="0">
                <a:latin typeface="Calibri" panose="020F0502020204030204" pitchFamily="34" charset="0"/>
                <a:cs typeface="Times New Roman" panose="02020603050405020304" pitchFamily="18" charset="0"/>
              </a:rPr>
              <a:t>of romantic messages online.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with a heart symbol, you </a:t>
            </a:r>
            <a:r>
              <a:rPr lang="en-IE" sz="1800" dirty="0" smtClean="0">
                <a:latin typeface="Calibri" panose="020F0502020204030204" pitchFamily="34" charset="0"/>
                <a:cs typeface="Times New Roman" panose="02020603050405020304" pitchFamily="18" charset="0"/>
              </a:rPr>
              <a:t>win an extra £15M. (This </a:t>
            </a:r>
            <a:r>
              <a:rPr lang="en-IE" sz="1800" dirty="0"/>
              <a:t>includes Heart, Heart Eyes, Kissing Heart, Two Hearts</a:t>
            </a:r>
            <a:r>
              <a:rPr lang="en-IE" sz="1800" dirty="0" smtClean="0"/>
              <a:t>.)</a:t>
            </a:r>
          </a:p>
          <a:p>
            <a:pPr algn="l"/>
            <a:endParaRPr lang="en-IE" sz="1400" dirty="0">
              <a:latin typeface="Calibri" panose="020F0502020204030204" pitchFamily="34" charset="0"/>
              <a:cs typeface="Times New Roman" panose="02020603050405020304" pitchFamily="18" charset="0"/>
            </a:endParaRPr>
          </a:p>
          <a:p>
            <a:pPr algn="l"/>
            <a:r>
              <a:rPr lang="en-IE" sz="1800" dirty="0"/>
              <a:t>However, a lot of people don’t like Valentine’s Day. They think that it is too commercial and false. For this reason, </a:t>
            </a:r>
            <a:r>
              <a:rPr lang="en-IE" sz="1800" dirty="0" smtClean="0"/>
              <a:t>it is </a:t>
            </a:r>
            <a:r>
              <a:rPr lang="en-IE" sz="1800" dirty="0"/>
              <a:t>common to send the Poop </a:t>
            </a:r>
            <a:r>
              <a:rPr lang="en-IE" sz="1800" dirty="0" err="1" smtClean="0"/>
              <a:t>emoti</a:t>
            </a:r>
            <a:r>
              <a:rPr lang="en-IE" sz="1800" dirty="0" smtClean="0"/>
              <a:t>! </a:t>
            </a:r>
            <a:r>
              <a:rPr lang="en-IE" sz="1800" dirty="0"/>
              <a:t>If you have the Poop </a:t>
            </a:r>
            <a:r>
              <a:rPr lang="en-IE" sz="1800" dirty="0" err="1" smtClean="0"/>
              <a:t>emoti</a:t>
            </a:r>
            <a:r>
              <a:rPr lang="en-IE" sz="1800" dirty="0" smtClean="0"/>
              <a:t>, </a:t>
            </a:r>
            <a:r>
              <a:rPr lang="en-IE" sz="1800" dirty="0"/>
              <a:t>you win an extra £15M.</a:t>
            </a:r>
          </a:p>
          <a:p>
            <a:pPr algn="l"/>
            <a:endParaRPr lang="en-IE" sz="16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£15M to your My Money sheet if you have won it.</a:t>
            </a:r>
          </a:p>
          <a:p>
            <a:pPr algn="l"/>
            <a:endParaRPr lang="en-IE" sz="16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074"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157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3: March</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People in the UK are usually very busy in March. T</a:t>
            </a:r>
            <a:r>
              <a:rPr lang="en-IE" sz="1800" dirty="0" smtClean="0">
                <a:latin typeface="Calibri" panose="020F0502020204030204" pitchFamily="34" charset="0"/>
                <a:cs typeface="Times New Roman" panose="02020603050405020304" pitchFamily="18" charset="0"/>
              </a:rPr>
              <a:t>he </a:t>
            </a:r>
            <a:r>
              <a:rPr lang="en-IE" sz="1800" dirty="0">
                <a:latin typeface="Calibri" panose="020F0502020204030204" pitchFamily="34" charset="0"/>
                <a:cs typeface="Times New Roman" panose="02020603050405020304" pitchFamily="18" charset="0"/>
              </a:rPr>
              <a:t>weather is cold and rainy and many people feel stressed. It’s a bad month for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express that you are feeling happy or relaxed. These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are not very popular in March.</a:t>
            </a:r>
          </a:p>
          <a:p>
            <a:pPr algn="l"/>
            <a:endParaRPr lang="en-IE" sz="1400"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means that people are happy or relaxed, you must return this card to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a:t>
            </a:r>
            <a:r>
              <a:rPr lang="en-IE" sz="1800" dirty="0">
                <a:latin typeface="Calibri" panose="020F0502020204030204" pitchFamily="34" charset="0"/>
                <a:cs typeface="Times New Roman" panose="02020603050405020304" pitchFamily="18" charset="0"/>
              </a:rPr>
              <a:t>Grin, Joy, Peace, Raised Hands, Relaxed, </a:t>
            </a:r>
            <a:r>
              <a:rPr lang="en-IE" sz="1800" dirty="0" smtClean="0">
                <a:latin typeface="Calibri" panose="020F0502020204030204" pitchFamily="34" charset="0"/>
                <a:cs typeface="Times New Roman" panose="02020603050405020304" pitchFamily="18" charset="0"/>
              </a:rPr>
              <a:t>Stuck-Out </a:t>
            </a:r>
            <a:r>
              <a:rPr lang="en-IE" sz="1800" dirty="0">
                <a:latin typeface="Calibri" panose="020F0502020204030204" pitchFamily="34" charset="0"/>
                <a:cs typeface="Times New Roman" panose="02020603050405020304" pitchFamily="18" charset="0"/>
              </a:rPr>
              <a:t>Tongue Winking Eye, Sunglasses</a:t>
            </a:r>
            <a:r>
              <a:rPr lang="en-IE" sz="1800" dirty="0" smtClean="0"/>
              <a:t>.)</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877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4: April</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People in the UK g</a:t>
            </a:r>
            <a:r>
              <a:rPr lang="en-IE" sz="1800" dirty="0" smtClean="0">
                <a:latin typeface="Calibri" panose="020F0502020204030204" pitchFamily="34" charset="0"/>
                <a:cs typeface="Times New Roman" panose="02020603050405020304" pitchFamily="18" charset="0"/>
              </a:rPr>
              <a:t>enerally </a:t>
            </a:r>
            <a:r>
              <a:rPr lang="en-IE" sz="1800" dirty="0">
                <a:latin typeface="Calibri" panose="020F0502020204030204" pitchFamily="34" charset="0"/>
                <a:cs typeface="Times New Roman" panose="02020603050405020304" pitchFamily="18" charset="0"/>
              </a:rPr>
              <a:t>feel positive in April. T</a:t>
            </a:r>
            <a:r>
              <a:rPr lang="en-IE" sz="1800" dirty="0" smtClean="0">
                <a:latin typeface="Calibri" panose="020F0502020204030204" pitchFamily="34" charset="0"/>
                <a:cs typeface="Times New Roman" panose="02020603050405020304" pitchFamily="18" charset="0"/>
              </a:rPr>
              <a:t>he </a:t>
            </a:r>
            <a:r>
              <a:rPr lang="en-IE" sz="1800" dirty="0">
                <a:latin typeface="Calibri" panose="020F0502020204030204" pitchFamily="34" charset="0"/>
                <a:cs typeface="Times New Roman" panose="02020603050405020304" pitchFamily="18" charset="0"/>
              </a:rPr>
              <a:t>long winter has finished and many people have holidays for </a:t>
            </a:r>
            <a:r>
              <a:rPr lang="en-IE" sz="1800" dirty="0" smtClean="0">
                <a:latin typeface="Calibri" panose="020F0502020204030204" pitchFamily="34" charset="0"/>
                <a:cs typeface="Times New Roman" panose="02020603050405020304" pitchFamily="18" charset="0"/>
              </a:rPr>
              <a:t>Easter</a:t>
            </a:r>
            <a:r>
              <a:rPr lang="en-IE" sz="1800" dirty="0">
                <a:latin typeface="Calibri" panose="020F0502020204030204" pitchFamily="34" charset="0"/>
                <a:cs typeface="Times New Roman" panose="02020603050405020304" pitchFamily="18" charset="0"/>
              </a:rPr>
              <a:t>. April is also a month with many colours – the first flowers of Spring </a:t>
            </a:r>
            <a:r>
              <a:rPr lang="en-IE" sz="1800" dirty="0" smtClean="0">
                <a:latin typeface="Calibri" panose="020F0502020204030204" pitchFamily="34" charset="0"/>
                <a:cs typeface="Times New Roman" panose="02020603050405020304" pitchFamily="18" charset="0"/>
              </a:rPr>
              <a:t>arrive. </a:t>
            </a:r>
            <a:r>
              <a:rPr lang="en-IE" sz="1800" dirty="0">
                <a:latin typeface="Calibri" panose="020F0502020204030204" pitchFamily="34" charset="0"/>
                <a:cs typeface="Times New Roman" panose="02020603050405020304" pitchFamily="18" charset="0"/>
              </a:rPr>
              <a:t>It isn’t a very good month for </a:t>
            </a:r>
            <a:r>
              <a:rPr lang="en-IE" sz="1800" dirty="0" err="1" smtClean="0">
                <a:latin typeface="Calibri" panose="020F0502020204030204" pitchFamily="34" charset="0"/>
                <a:cs typeface="Times New Roman" panose="02020603050405020304" pitchFamily="18" charset="0"/>
              </a:rPr>
              <a:t>emotis</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don’t have a lot of colours.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has a Colour score less than 5, you must return this card to the central pile</a:t>
            </a:r>
            <a:r>
              <a:rPr lang="en-IE" sz="1800" dirty="0" smtClean="0">
                <a:latin typeface="Calibri" panose="020F0502020204030204" pitchFamily="34" charset="0"/>
                <a:cs typeface="Times New Roman" panose="02020603050405020304" pitchFamily="18" charset="0"/>
              </a:rPr>
              <a:t>. (Look </a:t>
            </a:r>
            <a:r>
              <a:rPr lang="en-IE" sz="1800" dirty="0">
                <a:latin typeface="Calibri" panose="020F0502020204030204" pitchFamily="34" charset="0"/>
                <a:cs typeface="Times New Roman" panose="02020603050405020304" pitchFamily="18" charset="0"/>
              </a:rPr>
              <a:t>at the Colour score on your </a:t>
            </a:r>
            <a:r>
              <a:rPr lang="en-IE" sz="1800" dirty="0" smtClean="0">
                <a:latin typeface="Calibri" panose="020F0502020204030204" pitchFamily="34" charset="0"/>
                <a:cs typeface="Times New Roman" panose="02020603050405020304" pitchFamily="18" charset="0"/>
              </a:rPr>
              <a:t>cards.) </a:t>
            </a:r>
            <a:endParaRPr lang="en-IE" sz="1800" dirty="0">
              <a:latin typeface="Calibri" panose="020F0502020204030204" pitchFamily="34" charset="0"/>
              <a:cs typeface="Times New Roman" panose="02020603050405020304" pitchFamily="18" charset="0"/>
            </a:endParaRPr>
          </a:p>
          <a:p>
            <a:pPr algn="l"/>
            <a:endParaRPr lang="en-IE" sz="1800" b="1" dirty="0" smtClean="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r>
              <a:rPr lang="en-IE" sz="9600" b="1" dirty="0" smtClean="0"/>
              <a:t> </a:t>
            </a:r>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4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5: May</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People in the UK usually send a lot of messages in May. It’s a busy month! It’s common to send all types of </a:t>
            </a:r>
            <a:r>
              <a:rPr lang="en-IE" sz="1800" dirty="0" err="1"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Some people feel happy because the weather is good, some people feel sad because they have pollen allergies. </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May </a:t>
            </a:r>
            <a:r>
              <a:rPr lang="en-IE" sz="1800" dirty="0">
                <a:latin typeface="Calibri" panose="020F0502020204030204" pitchFamily="34" charset="0"/>
                <a:cs typeface="Times New Roman" panose="02020603050405020304" pitchFamily="18" charset="0"/>
              </a:rPr>
              <a:t>is an excellent month for publicity agencies. This month, every team wins a new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093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6: June</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Summer is finally here. This month, people in the UK feel hopeful that it won’t rain all summer! If you have the Pray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you win </a:t>
            </a:r>
            <a:r>
              <a:rPr lang="en-IE" sz="1800" dirty="0"/>
              <a:t>£</a:t>
            </a:r>
            <a:r>
              <a:rPr lang="en-IE" sz="1800" dirty="0">
                <a:latin typeface="Calibri" panose="020F0502020204030204" pitchFamily="34" charset="0"/>
                <a:cs typeface="Times New Roman" panose="02020603050405020304" pitchFamily="18" charset="0"/>
              </a:rPr>
              <a:t>15M.</a:t>
            </a:r>
          </a:p>
          <a:p>
            <a:pPr algn="l"/>
            <a:endParaRPr lang="en-IE" sz="1400" dirty="0"/>
          </a:p>
          <a:p>
            <a:pPr algn="l"/>
            <a:r>
              <a:rPr lang="en-IE" sz="1800" dirty="0">
                <a:latin typeface="Calibri" panose="020F0502020204030204" pitchFamily="34" charset="0"/>
                <a:cs typeface="Times New Roman" panose="02020603050405020304" pitchFamily="18" charset="0"/>
              </a:rPr>
              <a:t>June is also a month for big music </a:t>
            </a:r>
            <a:r>
              <a:rPr lang="en-IE" sz="1800" dirty="0" smtClean="0">
                <a:latin typeface="Calibri" panose="020F0502020204030204" pitchFamily="34" charset="0"/>
                <a:cs typeface="Times New Roman" panose="02020603050405020304" pitchFamily="18" charset="0"/>
              </a:rPr>
              <a:t>festivals. </a:t>
            </a:r>
            <a:r>
              <a:rPr lang="en-IE" sz="1800" dirty="0">
                <a:latin typeface="Calibri" panose="020F0502020204030204" pitchFamily="34" charset="0"/>
                <a:cs typeface="Times New Roman" panose="02020603050405020304" pitchFamily="18" charset="0"/>
              </a:rPr>
              <a:t>People like to dance and go crazy when they see their favourite music groups. If you have an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which is related to music or feeling crazy, you win </a:t>
            </a:r>
            <a:r>
              <a:rPr lang="en-IE" sz="1800" dirty="0"/>
              <a:t>£</a:t>
            </a:r>
            <a:r>
              <a:rPr lang="en-IE" sz="1800" dirty="0">
                <a:latin typeface="Calibri" panose="020F0502020204030204" pitchFamily="34" charset="0"/>
                <a:cs typeface="Times New Roman" panose="02020603050405020304" pitchFamily="18" charset="0"/>
              </a:rPr>
              <a:t>15M</a:t>
            </a:r>
            <a:r>
              <a:rPr lang="en-IE" sz="1800" dirty="0" smtClean="0">
                <a:latin typeface="Calibri" panose="020F0502020204030204" pitchFamily="34" charset="0"/>
                <a:cs typeface="Times New Roman" panose="02020603050405020304" pitchFamily="18" charset="0"/>
              </a:rPr>
              <a:t>. </a:t>
            </a:r>
            <a:r>
              <a:rPr lang="en-IE" sz="1800" dirty="0" smtClean="0"/>
              <a:t>(This </a:t>
            </a:r>
            <a:r>
              <a:rPr lang="en-IE" sz="1800" dirty="0"/>
              <a:t>includes </a:t>
            </a:r>
            <a:r>
              <a:rPr lang="en-IE" sz="1800" dirty="0">
                <a:latin typeface="Calibri" panose="020F0502020204030204" pitchFamily="34" charset="0"/>
                <a:cs typeface="Times New Roman" panose="02020603050405020304" pitchFamily="18" charset="0"/>
              </a:rPr>
              <a:t>Notes, Grin, Poop, </a:t>
            </a:r>
            <a:r>
              <a:rPr lang="en-IE" sz="1800" dirty="0" smtClean="0">
                <a:latin typeface="Calibri" panose="020F0502020204030204" pitchFamily="34" charset="0"/>
                <a:cs typeface="Times New Roman" panose="02020603050405020304" pitchFamily="18" charset="0"/>
              </a:rPr>
              <a:t>Stuck-Out </a:t>
            </a:r>
            <a:r>
              <a:rPr lang="en-IE" sz="1800" dirty="0">
                <a:latin typeface="Calibri" panose="020F0502020204030204" pitchFamily="34" charset="0"/>
                <a:cs typeface="Times New Roman" panose="02020603050405020304" pitchFamily="18" charset="0"/>
              </a:rPr>
              <a:t>Tongue Winking Eye, Eyes</a:t>
            </a:r>
            <a:r>
              <a:rPr lang="en-IE" sz="1800" dirty="0" smtClean="0"/>
              <a:t>.)</a:t>
            </a:r>
            <a:endParaRPr lang="en-IE" sz="1800" dirty="0"/>
          </a:p>
          <a:p>
            <a:pPr algn="l"/>
            <a:endParaRPr lang="en-IE" sz="1800" dirty="0"/>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£15M to your My Money sheet if you have </a:t>
            </a:r>
            <a:r>
              <a:rPr lang="en-IE" sz="1800" dirty="0" smtClean="0">
                <a:latin typeface="Calibri" panose="020F0502020204030204" pitchFamily="34" charset="0"/>
                <a:cs typeface="Times New Roman" panose="02020603050405020304" pitchFamily="18" charset="0"/>
              </a:rPr>
              <a:t>won it.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err="1" smtClean="0">
                <a:latin typeface="Calibri" panose="020F0502020204030204" pitchFamily="34" charset="0"/>
                <a:cs typeface="Times New Roman" panose="02020603050405020304" pitchFamily="18" charset="0"/>
              </a:rPr>
              <a:t>emoti</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567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1907</Words>
  <Application>Microsoft Office PowerPoint</Application>
  <PresentationFormat>On-screen Show (4:3)</PresentationFormat>
  <Paragraphs>222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Which emotis will be popular this year?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Newman, Peter</dc:creator>
  <cp:lastModifiedBy>Slatter, Rachel</cp:lastModifiedBy>
  <cp:revision>28</cp:revision>
  <dcterms:created xsi:type="dcterms:W3CDTF">2014-11-04T17:25:04Z</dcterms:created>
  <dcterms:modified xsi:type="dcterms:W3CDTF">2017-08-04T12:44:34Z</dcterms:modified>
</cp:coreProperties>
</file>