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  <p:sldMasterId id="2147483684" r:id="rId3"/>
    <p:sldMasterId id="2147483696" r:id="rId4"/>
    <p:sldMasterId id="2147483708" r:id="rId5"/>
  </p:sldMasterIdLst>
  <p:notesMasterIdLst>
    <p:notesMasterId r:id="rId17"/>
  </p:notesMasterIdLst>
  <p:sldIdLst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9509E-C96C-45B1-8D07-4A2E49F9D09E}" type="datetimeFigureOut">
              <a:rPr lang="en-GB" smtClean="0"/>
              <a:t>01/10/2018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2603BDD-6503-442C-BB74-283892742BA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26099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27B6527-0120-4777-874B-1599ADF3AF8A}" type="slidenum">
              <a:rPr lang="en-GB">
                <a:solidFill>
                  <a:prstClr val="black"/>
                </a:solidFill>
              </a:rPr>
              <a:pPr/>
              <a:t>1</a:t>
            </a:fld>
            <a:endParaRPr lang="en-GB">
              <a:solidFill>
                <a:prstClr val="black"/>
              </a:solidFill>
            </a:endParaRPr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D781E-436A-4655-86B8-CBC4A9F0B9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7659635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C8E18-C675-4C43-ABF9-220826E6ACB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82264411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0B4A5-7697-4165-A6F3-FF83895238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9875616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D781E-436A-4655-86B8-CBC4A9F0B9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501948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4B10B8-8BA0-4B1A-A0FD-38A469F0764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237148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5EB4BA-2E00-45AF-94F3-7423651BD2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510225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E85A1-7715-4C65-901E-0B3E7DADBA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3567211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9B77BA-8741-43B8-A076-40E87BBC12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195096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6027A-3F01-4988-9D57-49E29ECC18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6406411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4174AB-3656-40C1-9417-2AF571CA12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4568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66BD71-B484-4C17-A89F-32A04BE220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907376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4B10B8-8BA0-4B1A-A0FD-38A469F0764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57716423"/>
      </p:ext>
    </p:extLst>
  </p:cSld>
  <p:clrMapOvr>
    <a:masterClrMapping/>
  </p:clrMapOvr>
  <p:transition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E291E6-932B-49E4-B35C-E02F4D5B55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92408932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C8E18-C675-4C43-ABF9-220826E6ACB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403559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0B4A5-7697-4165-A6F3-FF83895238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313776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D781E-436A-4655-86B8-CBC4A9F0B9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1500622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4B10B8-8BA0-4B1A-A0FD-38A469F0764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3286647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5EB4BA-2E00-45AF-94F3-7423651BD2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2593201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E85A1-7715-4C65-901E-0B3E7DADBA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2162603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9B77BA-8741-43B8-A076-40E87BBC12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4840015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6027A-3F01-4988-9D57-49E29ECC18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96792461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4174AB-3656-40C1-9417-2AF571CA12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43627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5EB4BA-2E00-45AF-94F3-7423651BD2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97268"/>
      </p:ext>
    </p:extLst>
  </p:cSld>
  <p:clrMapOvr>
    <a:masterClrMapping/>
  </p:clrMapOvr>
  <p:transition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66BD71-B484-4C17-A89F-32A04BE220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9102402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E291E6-932B-49E4-B35C-E02F4D5B55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120834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C8E18-C675-4C43-ABF9-220826E6ACB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5199148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0B4A5-7697-4165-A6F3-FF83895238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7134543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D781E-436A-4655-86B8-CBC4A9F0B9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155967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4B10B8-8BA0-4B1A-A0FD-38A469F0764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0500979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5EB4BA-2E00-45AF-94F3-7423651BD2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29459798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E85A1-7715-4C65-901E-0B3E7DADBA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173169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9B77BA-8741-43B8-A076-40E87BBC12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7362362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6027A-3F01-4988-9D57-49E29ECC18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441421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E85A1-7715-4C65-901E-0B3E7DADBA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9031366"/>
      </p:ext>
    </p:extLst>
  </p:cSld>
  <p:clrMapOvr>
    <a:masterClrMapping/>
  </p:clrMapOvr>
  <p:transition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4174AB-3656-40C1-9417-2AF571CA12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4244786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66BD71-B484-4C17-A89F-32A04BE220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10802399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E291E6-932B-49E4-B35C-E02F4D5B55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797721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C8E18-C675-4C43-ABF9-220826E6ACB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4100100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0B4A5-7697-4165-A6F3-FF83895238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2260242"/>
      </p:ext>
    </p:extLst>
  </p:cSld>
  <p:clrMapOvr>
    <a:masterClrMapping/>
  </p:clrMapOvr>
  <p:transition/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3ABD781E-436A-4655-86B8-CBC4A9F0B90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154985"/>
      </p:ext>
    </p:extLst>
  </p:cSld>
  <p:clrMapOvr>
    <a:masterClrMapping/>
  </p:clrMapOvr>
  <p:transition/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4B10B8-8BA0-4B1A-A0FD-38A469F0764D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76477247"/>
      </p:ext>
    </p:extLst>
  </p:cSld>
  <p:clrMapOvr>
    <a:masterClrMapping/>
  </p:clrMapOvr>
  <p:transition/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85EB4BA-2E00-45AF-94F3-7423651BD2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20529117"/>
      </p:ext>
    </p:extLst>
  </p:cSld>
  <p:clrMapOvr>
    <a:masterClrMapping/>
  </p:clrMapOvr>
  <p:transition/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82E85A1-7715-4C65-901E-0B3E7DADBA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6785683"/>
      </p:ext>
    </p:extLst>
  </p:cSld>
  <p:clrMapOvr>
    <a:masterClrMapping/>
  </p:clrMapOvr>
  <p:transition/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9B77BA-8741-43B8-A076-40E87BBC12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8134024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949B77BA-8741-43B8-A076-40E87BBC1267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1589204"/>
      </p:ext>
    </p:extLst>
  </p:cSld>
  <p:clrMapOvr>
    <a:masterClrMapping/>
  </p:clrMapOvr>
  <p:transition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6027A-3F01-4988-9D57-49E29ECC18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2182967"/>
      </p:ext>
    </p:extLst>
  </p:cSld>
  <p:clrMapOvr>
    <a:masterClrMapping/>
  </p:clrMapOvr>
  <p:transition/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4174AB-3656-40C1-9417-2AF571CA12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0000308"/>
      </p:ext>
    </p:extLst>
  </p:cSld>
  <p:clrMapOvr>
    <a:masterClrMapping/>
  </p:clrMapOvr>
  <p:transition/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66BD71-B484-4C17-A89F-32A04BE220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770536"/>
      </p:ext>
    </p:extLst>
  </p:cSld>
  <p:clrMapOvr>
    <a:masterClrMapping/>
  </p:clrMapOvr>
  <p:transition/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E291E6-932B-49E4-B35C-E02F4D5B55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6351004"/>
      </p:ext>
    </p:extLst>
  </p:cSld>
  <p:clrMapOvr>
    <a:masterClrMapping/>
  </p:clrMapOvr>
  <p:transition/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7FC8E18-C675-4C43-ABF9-220826E6ACB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4782292"/>
      </p:ext>
    </p:extLst>
  </p:cSld>
  <p:clrMapOvr>
    <a:masterClrMapping/>
  </p:clrMapOvr>
  <p:transition/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330B4A5-7697-4165-A6F3-FF83895238F3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858145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5CF6027A-3F01-4988-9D57-49E29ECC18E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5276385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A4174AB-3656-40C1-9417-2AF571CA126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6111240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666BD71-B484-4C17-A89F-32A04BE2208E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331271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2BE291E6-932B-49E4-B35C-E02F4D5B555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1511980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C4210-5CD1-4827-BCF2-8DCCF88876C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74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C4210-5CD1-4827-BCF2-8DCCF88876C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96307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C4210-5CD1-4827-BCF2-8DCCF88876C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17685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C4210-5CD1-4827-BCF2-8DCCF88876C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40087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Onestopclil PowerPoint Masterslide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E3C4210-5CD1-4827-BCF2-8DCCF88876C6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7954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english.com/" TargetMode="Externa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PPtMasterslideSMtopr[1]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GB" sz="6600" b="1"/>
              <a:t>Tidal power</a:t>
            </a:r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endParaRPr lang="en-GB" sz="6000" b="1">
              <a:solidFill>
                <a:srgbClr val="009999"/>
              </a:solidFill>
            </a:endParaRPr>
          </a:p>
        </p:txBody>
      </p: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681038" y="2130425"/>
            <a:ext cx="7772400" cy="1470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GB" sz="6600" b="1">
                <a:solidFill>
                  <a:srgbClr val="009999"/>
                </a:solidFill>
              </a:rPr>
              <a:t/>
            </a:r>
            <a:br>
              <a:rPr lang="en-GB" sz="6600" b="1">
                <a:solidFill>
                  <a:srgbClr val="009999"/>
                </a:solidFill>
              </a:rPr>
            </a:br>
            <a:endParaRPr lang="en-GB" sz="6600" b="1">
              <a:solidFill>
                <a:srgbClr val="009999"/>
              </a:solidFill>
            </a:endParaRPr>
          </a:p>
        </p:txBody>
      </p:sp>
      <p:sp>
        <p:nvSpPr>
          <p:cNvPr id="4105" name="Text Box 9"/>
          <p:cNvSpPr txBox="1">
            <a:spLocks noChangeArrowheads="1"/>
          </p:cNvSpPr>
          <p:nvPr/>
        </p:nvSpPr>
        <p:spPr bwMode="auto">
          <a:xfrm>
            <a:off x="390525" y="6165850"/>
            <a:ext cx="8208963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6" name="Text Box 10"/>
          <p:cNvSpPr txBox="1">
            <a:spLocks noChangeArrowheads="1"/>
          </p:cNvSpPr>
          <p:nvPr/>
        </p:nvSpPr>
        <p:spPr bwMode="auto">
          <a:xfrm>
            <a:off x="390525" y="6165850"/>
            <a:ext cx="8280400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174625" y="6165850"/>
            <a:ext cx="8713788" cy="47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GB" sz="1000" dirty="0">
                <a:solidFill>
                  <a:srgbClr val="000000"/>
                </a:solidFill>
              </a:rPr>
              <a:t>This PowerPoint presentation has been downloaded from </a:t>
            </a:r>
            <a:r>
              <a:rPr lang="en-GB" sz="1000" dirty="0" smtClean="0">
                <a:solidFill>
                  <a:srgbClr val="000000"/>
                </a:solidFill>
                <a:hlinkClick r:id="rId4"/>
              </a:rPr>
              <a:t>www.onestopenglish.com</a:t>
            </a:r>
            <a:r>
              <a:rPr lang="en-GB" sz="1000" dirty="0">
                <a:solidFill>
                  <a:srgbClr val="000000"/>
                </a:solidFill>
              </a:rPr>
              <a:t>. Presentation written by John Clegg. </a:t>
            </a:r>
          </a:p>
          <a:p>
            <a:pPr algn="ctr" fontAlgn="base">
              <a:spcBef>
                <a:spcPct val="50000"/>
              </a:spcBef>
              <a:spcAft>
                <a:spcPct val="0"/>
              </a:spcAft>
            </a:pPr>
            <a:r>
              <a:rPr lang="en-US" sz="1000" dirty="0">
                <a:solidFill>
                  <a:srgbClr val="000000"/>
                </a:solidFill>
                <a:cs typeface="Arial" charset="0"/>
              </a:rPr>
              <a:t>© Copyright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Springer Nature Ltd </a:t>
            </a:r>
            <a:r>
              <a:rPr lang="en-US" sz="1000" dirty="0" smtClean="0">
                <a:solidFill>
                  <a:srgbClr val="000000"/>
                </a:solidFill>
                <a:cs typeface="Arial" charset="0"/>
              </a:rPr>
              <a:t>2018</a:t>
            </a:r>
            <a:r>
              <a:rPr lang="en-US" sz="1000" dirty="0">
                <a:solidFill>
                  <a:srgbClr val="000000"/>
                </a:solidFill>
                <a:cs typeface="Arial" charset="0"/>
              </a:rPr>
              <a:t>. </a:t>
            </a:r>
            <a:r>
              <a:rPr lang="en-GB" sz="1000" dirty="0">
                <a:solidFill>
                  <a:srgbClr val="000000"/>
                </a:solidFill>
              </a:rPr>
              <a:t>Animation licensed by The Science Museum. </a:t>
            </a:r>
            <a:endParaRPr lang="en-US" sz="1000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324949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Now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 sz="2800"/>
              <a:t>Do exercise 2 on the worksheet: write sentences using the prompts.</a:t>
            </a:r>
          </a:p>
          <a:p>
            <a:pPr marL="609600" indent="-609600">
              <a:buFontTx/>
              <a:buAutoNum type="arabicPeriod" startAt="3"/>
            </a:pPr>
            <a:endParaRPr lang="en-GB" sz="2800"/>
          </a:p>
          <a:p>
            <a:pPr marL="609600" indent="-609600">
              <a:buFontTx/>
              <a:buNone/>
            </a:pPr>
            <a:r>
              <a:rPr lang="en-GB" sz="2800"/>
              <a:t>4.	Do exercise 3 on the worksheet: complete the gaps.</a:t>
            </a:r>
            <a:endParaRPr lang="en-US" sz="2800"/>
          </a:p>
        </p:txBody>
      </p:sp>
    </p:spTree>
    <p:extLst>
      <p:ext uri="{BB962C8B-B14F-4D97-AF65-F5344CB8AC3E}">
        <p14:creationId xmlns:p14="http://schemas.microsoft.com/office/powerpoint/2010/main" val="8929128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b="1"/>
              <a:t>Presentation</a:t>
            </a:r>
            <a:br>
              <a:rPr lang="en-US" b="1"/>
            </a:br>
            <a:r>
              <a:rPr lang="en-US" sz="2800"/>
              <a:t>(for classes working in groups only)</a:t>
            </a:r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Tx/>
              <a:buNone/>
            </a:pPr>
            <a:endParaRPr lang="en-US" sz="2800" dirty="0"/>
          </a:p>
          <a:p>
            <a:pPr>
              <a:buFontTx/>
              <a:buNone/>
            </a:pPr>
            <a:r>
              <a:rPr lang="en-US" sz="2800" dirty="0"/>
              <a:t>5.	Give an oral commentary </a:t>
            </a:r>
            <a:r>
              <a:rPr lang="en-US" sz="2800"/>
              <a:t>on </a:t>
            </a:r>
            <a:r>
              <a:rPr lang="en-US" sz="2800" smtClean="0"/>
              <a:t>the picture </a:t>
            </a:r>
            <a:r>
              <a:rPr lang="en-US" sz="2800" dirty="0" smtClean="0"/>
              <a:t>slides.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36101560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74662" y="476672"/>
            <a:ext cx="8229600" cy="1143000"/>
          </a:xfrm>
        </p:spPr>
        <p:txBody>
          <a:bodyPr/>
          <a:lstStyle/>
          <a:p>
            <a:r>
              <a:rPr lang="en-US" b="1" dirty="0" smtClean="0"/>
              <a:t>First 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/>
            </a:pPr>
            <a:r>
              <a:rPr lang="en-GB" sz="2800">
                <a:solidFill>
                  <a:schemeClr val="tx2"/>
                </a:solidFill>
              </a:rPr>
              <a:t>Do exercise 1 on the worksheet: talk about the picture with your group </a:t>
            </a:r>
            <a:r>
              <a:rPr lang="en-GB" sz="2800"/>
              <a:t>and discuss how tidal power generates electricity.</a:t>
            </a:r>
            <a:endParaRPr lang="en-US" sz="2800"/>
          </a:p>
        </p:txBody>
      </p:sp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42875" y="6400800"/>
            <a:ext cx="8893175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2806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Next</a:t>
            </a:r>
            <a:endParaRPr lang="en-GB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 sz="2800" dirty="0"/>
              <a:t>2.	</a:t>
            </a:r>
            <a:r>
              <a:rPr lang="en-GB" sz="2800" dirty="0" smtClean="0"/>
              <a:t>Look at the following picture slides and </a:t>
            </a:r>
            <a:r>
              <a:rPr lang="en-GB" sz="2800" dirty="0"/>
              <a:t>check if you described the process correctly in exercise 1.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18227272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4000" b="1" dirty="0" smtClean="0"/>
              <a:t>The energy in tides can be harnessed to produce electricity.</a:t>
            </a:r>
            <a:endParaRPr lang="en-GB" sz="40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72815"/>
            <a:ext cx="9144000" cy="4944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24385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sz="36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r>
              <a:rPr lang="en-GB" sz="3600" b="1" dirty="0">
                <a:solidFill>
                  <a:srgbClr val="000000"/>
                </a:solidFill>
                <a:ea typeface="+mj-ea"/>
                <a:cs typeface="+mj-cs"/>
              </a:rPr>
              <a:t>Tidal power stations are usually built near the mouths of rivers. As the water moves up the river at high tide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59254517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/>
              <a:t>i</a:t>
            </a:r>
            <a:r>
              <a:rPr lang="en-GB" sz="3600" b="1" dirty="0" smtClean="0"/>
              <a:t>t passes through the turbines in the power station, causing them to spin.</a:t>
            </a:r>
            <a:endParaRPr lang="en-GB" sz="36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700808"/>
            <a:ext cx="9144000" cy="4985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316404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b="1" dirty="0" smtClean="0"/>
              <a:t>As the turbines spin they drive a generator, which makes electricity.</a:t>
            </a:r>
            <a:endParaRPr lang="en-GB" sz="36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280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47015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5313417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When low tide comes, the water starts to move the other way and the process is repeated.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56792"/>
            <a:ext cx="9144000" cy="476555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36296" y="4626900"/>
            <a:ext cx="146685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95771434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800" b="1" dirty="0" smtClean="0"/>
              <a:t>Electricity is sent via pylons and cables to homes around the country.</a:t>
            </a:r>
            <a:endParaRPr lang="en-GB" sz="2800" b="1" dirty="0"/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 algn="ctr">
              <a:buFontTx/>
              <a:buNone/>
            </a:pPr>
            <a:endParaRPr lang="en-US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628800"/>
            <a:ext cx="9144000" cy="51156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34367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3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4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172</Words>
  <Application>Microsoft Office PowerPoint</Application>
  <PresentationFormat>On-screen Show (4:3)</PresentationFormat>
  <Paragraphs>22</Paragraphs>
  <Slides>11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Default Design</vt:lpstr>
      <vt:lpstr>1_Default Design</vt:lpstr>
      <vt:lpstr>2_Default Design</vt:lpstr>
      <vt:lpstr>3_Default Design</vt:lpstr>
      <vt:lpstr>4_Default Design</vt:lpstr>
      <vt:lpstr>Tidal power  </vt:lpstr>
      <vt:lpstr>First …</vt:lpstr>
      <vt:lpstr>Next</vt:lpstr>
      <vt:lpstr>The energy in tides can be harnessed to produce electricity.</vt:lpstr>
      <vt:lpstr>PowerPoint Presentation</vt:lpstr>
      <vt:lpstr>it passes through the turbines in the power station, causing them to spin.</vt:lpstr>
      <vt:lpstr>As the turbines spin they drive a generator, which makes electricity.</vt:lpstr>
      <vt:lpstr>When low tide comes, the water starts to move the other way and the process is repeated.</vt:lpstr>
      <vt:lpstr>Electricity is sent via pylons and cables to homes around the country.</vt:lpstr>
      <vt:lpstr>Now …</vt:lpstr>
      <vt:lpstr>Presentation (for classes working in groups only)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Tidal power</dc:title>
  <dc:creator>mpl\</dc:creator>
  <cp:lastModifiedBy>mpl\</cp:lastModifiedBy>
  <cp:revision>3</cp:revision>
  <dcterms:created xsi:type="dcterms:W3CDTF">2018-09-27T16:17:02Z</dcterms:created>
  <dcterms:modified xsi:type="dcterms:W3CDTF">2018-10-01T17:03:24Z</dcterms:modified>
</cp:coreProperties>
</file>