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  <p:sldMasterId id="2147483684" r:id="rId4"/>
  </p:sldMasterIdLst>
  <p:notesMasterIdLst>
    <p:notesMasterId r:id="rId19"/>
  </p:notesMasterIdLst>
  <p:sldIdLst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ableStyles" Target="tableStyles.xml"/><Relationship Id="rId10" Type="http://schemas.openxmlformats.org/officeDocument/2006/relationships/slide" Target="slides/slide6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8592B6-83B1-437F-A509-F19497E38D27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280157E-71A3-4BD2-B885-0918C2F636A6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850358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0857FC88-94E2-4EBA-A93F-5E6A187DF4F7}" type="slidenum">
              <a:rPr lang="en-GB"/>
              <a:pPr/>
              <a:t>1</a:t>
            </a:fld>
            <a:endParaRPr lang="en-GB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542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88052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466521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20A6F-6772-4D66-9A2C-D8505EB6E9C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319067"/>
      </p:ext>
    </p:extLst>
  </p:cSld>
  <p:clrMapOvr>
    <a:masterClrMapping/>
  </p:clrMapOvr>
  <p:transition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69C0F-C77F-463A-8C2A-611F964B0C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161073"/>
      </p:ext>
    </p:extLst>
  </p:cSld>
  <p:clrMapOvr>
    <a:masterClrMapping/>
  </p:clrMapOvr>
  <p:transition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79198-5F76-49CB-8B32-ACAC14A693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37796079"/>
      </p:ext>
    </p:extLst>
  </p:cSld>
  <p:clrMapOvr>
    <a:masterClrMapping/>
  </p:clrMapOvr>
  <p:transition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E2FE0-84AB-464A-9640-647E364AA6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514693"/>
      </p:ext>
    </p:extLst>
  </p:cSld>
  <p:clrMapOvr>
    <a:masterClrMapping/>
  </p:clrMapOvr>
  <p:transition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EDAC0-0287-41A9-BBF8-00B4738F42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6061353"/>
      </p:ext>
    </p:extLst>
  </p:cSld>
  <p:clrMapOvr>
    <a:masterClrMapping/>
  </p:clrMapOvr>
  <p:transition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57BB-6325-4A4C-9F9B-A38E3D3CB9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9549488"/>
      </p:ext>
    </p:extLst>
  </p:cSld>
  <p:clrMapOvr>
    <a:masterClrMapping/>
  </p:clrMapOvr>
  <p:transition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0F267-A282-48AF-8CC6-CBEE33B152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94730181"/>
      </p:ext>
    </p:extLst>
  </p:cSld>
  <p:clrMapOvr>
    <a:masterClrMapping/>
  </p:clrMapOvr>
  <p:transition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A9324-99EC-4197-87C5-0FF1B477D07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8822626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989040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5F16A-9D0B-485C-B4FD-452AED2EFCC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2332514"/>
      </p:ext>
    </p:extLst>
  </p:cSld>
  <p:clrMapOvr>
    <a:masterClrMapping/>
  </p:clrMapOvr>
  <p:transition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E16F8-1C99-457D-B81B-A5171EE54DD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9156323"/>
      </p:ext>
    </p:extLst>
  </p:cSld>
  <p:clrMapOvr>
    <a:masterClrMapping/>
  </p:clrMapOvr>
  <p:transition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E113-E533-4C2B-9270-F1AA30C1A02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1664430"/>
      </p:ext>
    </p:extLst>
  </p:cSld>
  <p:clrMapOvr>
    <a:masterClrMapping/>
  </p:clrMapOvr>
  <p:transition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20A6F-6772-4D66-9A2C-D8505EB6E9C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4907171"/>
      </p:ext>
    </p:extLst>
  </p:cSld>
  <p:clrMapOvr>
    <a:masterClrMapping/>
  </p:clrMapOvr>
  <p:transition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69C0F-C77F-463A-8C2A-611F964B0C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52313115"/>
      </p:ext>
    </p:extLst>
  </p:cSld>
  <p:clrMapOvr>
    <a:masterClrMapping/>
  </p:clrMapOvr>
  <p:transition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79198-5F76-49CB-8B32-ACAC14A693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892815"/>
      </p:ext>
    </p:extLst>
  </p:cSld>
  <p:clrMapOvr>
    <a:masterClrMapping/>
  </p:clrMapOvr>
  <p:transition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E2FE0-84AB-464A-9640-647E364AA6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3283857"/>
      </p:ext>
    </p:extLst>
  </p:cSld>
  <p:clrMapOvr>
    <a:masterClrMapping/>
  </p:clrMapOvr>
  <p:transition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EDAC0-0287-41A9-BBF8-00B4738F42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934303"/>
      </p:ext>
    </p:extLst>
  </p:cSld>
  <p:clrMapOvr>
    <a:masterClrMapping/>
  </p:clrMapOvr>
  <p:transition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57BB-6325-4A4C-9F9B-A38E3D3CB9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761600"/>
      </p:ext>
    </p:extLst>
  </p:cSld>
  <p:clrMapOvr>
    <a:masterClrMapping/>
  </p:clrMapOvr>
  <p:transition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0F267-A282-48AF-8CC6-CBEE33B152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6073658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014918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A9324-99EC-4197-87C5-0FF1B477D07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7881714"/>
      </p:ext>
    </p:extLst>
  </p:cSld>
  <p:clrMapOvr>
    <a:masterClrMapping/>
  </p:clrMapOvr>
  <p:transition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5F16A-9D0B-485C-B4FD-452AED2EFCC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61132958"/>
      </p:ext>
    </p:extLst>
  </p:cSld>
  <p:clrMapOvr>
    <a:masterClrMapping/>
  </p:clrMapOvr>
  <p:transition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E16F8-1C99-457D-B81B-A5171EE54DD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4414152"/>
      </p:ext>
    </p:extLst>
  </p:cSld>
  <p:clrMapOvr>
    <a:masterClrMapping/>
  </p:clrMapOvr>
  <p:transition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E113-E533-4C2B-9270-F1AA30C1A02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566784"/>
      </p:ext>
    </p:extLst>
  </p:cSld>
  <p:clrMapOvr>
    <a:masterClrMapping/>
  </p:clrMapOvr>
  <p:transition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B20A6F-6772-4D66-9A2C-D8505EB6E9C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9285660"/>
      </p:ext>
    </p:extLst>
  </p:cSld>
  <p:clrMapOvr>
    <a:masterClrMapping/>
  </p:clrMapOvr>
  <p:transition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E69C0F-C77F-463A-8C2A-611F964B0C62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8596183"/>
      </p:ext>
    </p:extLst>
  </p:cSld>
  <p:clrMapOvr>
    <a:masterClrMapping/>
  </p:clrMapOvr>
  <p:transition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BD79198-5F76-49CB-8B32-ACAC14A693D6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86018834"/>
      </p:ext>
    </p:extLst>
  </p:cSld>
  <p:clrMapOvr>
    <a:masterClrMapping/>
  </p:clrMapOvr>
  <p:transition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28775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FE2FE0-84AB-464A-9640-647E364AA65F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4620038"/>
      </p:ext>
    </p:extLst>
  </p:cSld>
  <p:clrMapOvr>
    <a:masterClrMapping/>
  </p:clrMapOvr>
  <p:transition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2EEDAC0-0287-41A9-BBF8-00B4738F423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21841"/>
      </p:ext>
    </p:extLst>
  </p:cSld>
  <p:clrMapOvr>
    <a:masterClrMapping/>
  </p:clrMapOvr>
  <p:transition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4657BB-6325-4A4C-9F9B-A38E3D3CB9C8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3229166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54203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0F267-A282-48AF-8CC6-CBEE33B1525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3579909"/>
      </p:ext>
    </p:extLst>
  </p:cSld>
  <p:clrMapOvr>
    <a:masterClrMapping/>
  </p:clrMapOvr>
  <p:transition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5A9324-99EC-4197-87C5-0FF1B477D075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7114991"/>
      </p:ext>
    </p:extLst>
  </p:cSld>
  <p:clrMapOvr>
    <a:masterClrMapping/>
  </p:clrMapOvr>
  <p:transition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55F16A-9D0B-485C-B4FD-452AED2EFCC9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9785880"/>
      </p:ext>
    </p:extLst>
  </p:cSld>
  <p:clrMapOvr>
    <a:masterClrMapping/>
  </p:clrMapOvr>
  <p:transition/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1E16F8-1C99-457D-B81B-A5171EE54DD1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7704161"/>
      </p:ext>
    </p:extLst>
  </p:cSld>
  <p:clrMapOvr>
    <a:masterClrMapping/>
  </p:clrMapOvr>
  <p:transition/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485775"/>
            <a:ext cx="2057400" cy="566896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485775"/>
            <a:ext cx="6019800" cy="566896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lnSpc>
                <a:spcPct val="100000"/>
              </a:lnSpc>
              <a:defRPr/>
            </a:lvl1pPr>
          </a:lstStyle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>
              <a:lnSpc>
                <a:spcPct val="90000"/>
              </a:lnSpc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endParaRPr lang="en-GB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C0E113-E533-4C2B-9270-F1AA30C1A02B}" type="slidenum">
              <a:rPr lang="en-GB">
                <a:solidFill>
                  <a:srgbClr val="000000"/>
                </a:solidFill>
              </a:rPr>
              <a:pPr/>
              <a:t>‹#›</a:t>
            </a:fld>
            <a:endParaRPr lang="en-GB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8465638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98837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809424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69947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94608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71202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4FEDB1-2464-4361-A4BB-CC08B531CC9C}" type="datetimeFigureOut">
              <a:rPr lang="en-GB" smtClean="0"/>
              <a:t>02/10/2018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FFA8C5-479E-44DE-BC8B-C758CE1AC1D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08019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83518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536412-C033-456C-8156-4499BD28B1D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PowerPoint Masterslide without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006928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83518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536412-C033-456C-8156-4499BD28B1D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PowerPoint Masterslide without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5501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485775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28775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68313" y="6245225"/>
            <a:ext cx="83518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lnSpc>
                <a:spcPct val="90000"/>
              </a:lnSpc>
              <a:defRPr sz="10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Material written by name of teacher, country.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GB">
                <a:solidFill>
                  <a:srgbClr val="000000"/>
                </a:solidFill>
              </a:rPr>
              <a:t>This PowerPoint presentation has been downloaded from www.onestopclil.com. © Copyright Macmillan Publishers Ltd 2008.</a:t>
            </a:r>
          </a:p>
          <a:p>
            <a:pPr fontAlgn="base">
              <a:lnSpc>
                <a:spcPct val="100000"/>
              </a:lnSpc>
              <a:spcBef>
                <a:spcPct val="0"/>
              </a:spcBef>
              <a:spcAft>
                <a:spcPct val="0"/>
              </a:spcAft>
            </a:pPr>
            <a:endParaRPr lang="en-GB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FF536412-C033-456C-8156-4499BD28B1D8}" type="slidenum">
              <a:rPr lang="en-GB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GB">
              <a:solidFill>
                <a:srgbClr val="000000"/>
              </a:solidFill>
            </a:endParaRPr>
          </a:p>
        </p:txBody>
      </p:sp>
      <p:pic>
        <p:nvPicPr>
          <p:cNvPr id="1032" name="Picture 8" descr="PowerPoint Masterslide without Logo"/>
          <p:cNvPicPr>
            <a:picLocks noChangeAspect="1" noChangeArrowheads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36147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0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02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7" grpId="0" build="p">
        <p:tmplLst>
          <p:tmpl lvl="1">
            <p:tnLst>
              <p:par>
                <p:cTn presetID="42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2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1027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1000" fill="hold"/>
                        <p:tgtEl>
                          <p:spTgt spid="102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1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onestopclil.com/" TargetMode="Externa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2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2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10" name="Picture 14" descr="PPtMasterslideSMtopr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4800" y="-228600"/>
            <a:ext cx="9753600" cy="731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100" name="Rectangle 4"/>
          <p:cNvSpPr>
            <a:spLocks noGrp="1" noChangeArrowheads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GB" sz="4000"/>
              <a:t> </a:t>
            </a:r>
            <a:r>
              <a:rPr lang="en-GB" sz="6000" b="1">
                <a:solidFill>
                  <a:srgbClr val="009999"/>
                </a:solidFill>
              </a:rPr>
              <a:t/>
            </a:r>
            <a:br>
              <a:rPr lang="en-GB" sz="6000" b="1">
                <a:solidFill>
                  <a:srgbClr val="009999"/>
                </a:solidFill>
              </a:rPr>
            </a:br>
            <a:r>
              <a:rPr lang="en-GB" sz="6600" b="1">
                <a:solidFill>
                  <a:schemeClr val="tx1"/>
                </a:solidFill>
              </a:rPr>
              <a:t>Who’s got what?</a:t>
            </a:r>
          </a:p>
        </p:txBody>
      </p:sp>
      <p:sp>
        <p:nvSpPr>
          <p:cNvPr id="4107" name="Text Box 11"/>
          <p:cNvSpPr txBox="1">
            <a:spLocks noChangeArrowheads="1"/>
          </p:cNvSpPr>
          <p:nvPr/>
        </p:nvSpPr>
        <p:spPr bwMode="auto">
          <a:xfrm>
            <a:off x="539750" y="5949950"/>
            <a:ext cx="8135938" cy="3667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/>
          </a:p>
        </p:txBody>
      </p:sp>
      <p:sp>
        <p:nvSpPr>
          <p:cNvPr id="4108" name="Text Box 12"/>
          <p:cNvSpPr txBox="1">
            <a:spLocks noChangeArrowheads="1"/>
          </p:cNvSpPr>
          <p:nvPr/>
        </p:nvSpPr>
        <p:spPr bwMode="auto">
          <a:xfrm>
            <a:off x="395288" y="6232525"/>
            <a:ext cx="8280400" cy="625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/>
            <a:r>
              <a:rPr lang="en-GB" sz="1000" dirty="0"/>
              <a:t>This PowerPoint presentation has been downloaded from </a:t>
            </a:r>
            <a:r>
              <a:rPr lang="en-GB" sz="1000" dirty="0" smtClean="0">
                <a:hlinkClick r:id="rId4"/>
              </a:rPr>
              <a:t>www.onestopenglish.com</a:t>
            </a:r>
            <a:r>
              <a:rPr lang="en-GB" sz="1000" dirty="0"/>
              <a:t>. Presentation written by John Clegg. </a:t>
            </a:r>
          </a:p>
          <a:p>
            <a:pPr algn="ctr"/>
            <a:r>
              <a:rPr lang="en-US" sz="1000" dirty="0"/>
              <a:t>© Copyright </a:t>
            </a:r>
            <a:r>
              <a:rPr lang="en-US" sz="1000" dirty="0" smtClean="0"/>
              <a:t>Springer Nature Ltd 2018</a:t>
            </a:r>
            <a:r>
              <a:rPr lang="en-US" sz="1000" dirty="0"/>
              <a:t>. </a:t>
            </a:r>
            <a:r>
              <a:rPr lang="en-GB" sz="1000" dirty="0"/>
              <a:t>Animation licensed from The Science Museum. </a:t>
            </a:r>
            <a:endParaRPr lang="en-US" sz="1000" dirty="0"/>
          </a:p>
          <a:p>
            <a:pPr>
              <a:spcBef>
                <a:spcPct val="50000"/>
              </a:spcBef>
            </a:pP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4564040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4928"/>
            <a:ext cx="9144000" cy="63081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7983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47261"/>
            <a:ext cx="9144000" cy="63634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99660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0504"/>
            <a:ext cx="9144000" cy="63569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462347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3053"/>
            <a:ext cx="9144000" cy="63318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5901885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Next …</a:t>
            </a:r>
            <a:endParaRPr lang="en-US" b="1" dirty="0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3"/>
            </a:pPr>
            <a:r>
              <a:rPr lang="en-GB"/>
              <a:t>Do exercise 2 on the worksheet: number the different regions from 1 (least) to 6 (most) in the relevant column. </a:t>
            </a:r>
          </a:p>
          <a:p>
            <a:pPr marL="609600" indent="-609600">
              <a:buFontTx/>
              <a:buAutoNum type="arabicPeriod" startAt="3"/>
            </a:pPr>
            <a:endParaRPr lang="en-GB"/>
          </a:p>
          <a:p>
            <a:pPr marL="609600" indent="-609600">
              <a:buFontTx/>
              <a:buNone/>
            </a:pPr>
            <a:r>
              <a:rPr lang="en-US"/>
              <a:t>4.	Compare the energy resources of the different regions.</a:t>
            </a:r>
          </a:p>
          <a:p>
            <a:pPr marL="609600" indent="-609600">
              <a:buFontTx/>
              <a:buAutoNum type="arabicPeriod" startAt="3"/>
            </a:pP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57618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First…</a:t>
            </a:r>
            <a:endParaRPr lang="en-US" b="1" dirty="0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None/>
            </a:pPr>
            <a:r>
              <a:rPr lang="en-GB"/>
              <a:t>1.  Do exercise 1 on the worksheet in groups: make sentences about the distribution of energy resources in the world.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13567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b="1" smtClean="0"/>
              <a:t>Next</a:t>
            </a:r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buFontTx/>
              <a:buAutoNum type="arabicPeriod" startAt="2"/>
            </a:pPr>
            <a:r>
              <a:rPr lang="en-GB"/>
              <a:t>Were you right? In groups, describe the information on the map using exercise 1 on the worksheet.</a:t>
            </a:r>
            <a:endParaRPr lang="en-GB" sz="2800"/>
          </a:p>
        </p:txBody>
      </p:sp>
    </p:spTree>
    <p:extLst>
      <p:ext uri="{BB962C8B-B14F-4D97-AF65-F5344CB8AC3E}">
        <p14:creationId xmlns:p14="http://schemas.microsoft.com/office/powerpoint/2010/main" val="391046258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476672"/>
            <a:ext cx="8280920" cy="56886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10825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8153"/>
            <a:ext cx="9144000" cy="6301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0441526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72031"/>
            <a:ext cx="9144000" cy="6313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6575838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1926"/>
            <a:ext cx="9144000" cy="6354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150382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56592"/>
            <a:ext cx="9144000" cy="63448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2969249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GB" b="1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None/>
            </a:pPr>
            <a:endParaRPr lang="en-GB" sz="28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81676"/>
            <a:ext cx="9144000" cy="62946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61336492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</TotalTime>
  <Words>107</Words>
  <Application>Microsoft Office PowerPoint</Application>
  <PresentationFormat>On-screen Show (4:3)</PresentationFormat>
  <Paragraphs>12</Paragraphs>
  <Slides>14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4</vt:i4>
      </vt:variant>
      <vt:variant>
        <vt:lpstr>Slide Titles</vt:lpstr>
      </vt:variant>
      <vt:variant>
        <vt:i4>14</vt:i4>
      </vt:variant>
    </vt:vector>
  </HeadingPairs>
  <TitlesOfParts>
    <vt:vector size="18" baseType="lpstr">
      <vt:lpstr>Office Theme</vt:lpstr>
      <vt:lpstr>Default Design</vt:lpstr>
      <vt:lpstr>1_Default Design</vt:lpstr>
      <vt:lpstr>2_Default Design</vt:lpstr>
      <vt:lpstr>  Who’s got what?</vt:lpstr>
      <vt:lpstr>First…</vt:lpstr>
      <vt:lpstr>Next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Next …</vt:lpstr>
    </vt:vector>
  </TitlesOfParts>
  <Company>Springer-SBM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Who’s got what?</dc:title>
  <dc:creator>mpl\</dc:creator>
  <cp:lastModifiedBy>mpl\</cp:lastModifiedBy>
  <cp:revision>4</cp:revision>
  <dcterms:created xsi:type="dcterms:W3CDTF">2018-09-24T15:12:37Z</dcterms:created>
  <dcterms:modified xsi:type="dcterms:W3CDTF">2018-10-02T11:12:20Z</dcterms:modified>
</cp:coreProperties>
</file>